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4"/>
  </p:notesMasterIdLst>
  <p:sldIdLst>
    <p:sldId id="256" r:id="rId3"/>
    <p:sldId id="274" r:id="rId4"/>
    <p:sldId id="276" r:id="rId5"/>
    <p:sldId id="277" r:id="rId6"/>
    <p:sldId id="282" r:id="rId7"/>
    <p:sldId id="278" r:id="rId8"/>
    <p:sldId id="279" r:id="rId9"/>
    <p:sldId id="289" r:id="rId10"/>
    <p:sldId id="290" r:id="rId11"/>
    <p:sldId id="291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92" r:id="rId20"/>
    <p:sldId id="293" r:id="rId21"/>
    <p:sldId id="294" r:id="rId22"/>
    <p:sldId id="275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Cuprum" panose="02000506000000020004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AFF"/>
    <a:srgbClr val="18389B"/>
    <a:srgbClr val="185693"/>
    <a:srgbClr val="0096FF"/>
    <a:srgbClr val="011893"/>
    <a:srgbClr val="0432FF"/>
    <a:srgbClr val="0000FF"/>
    <a:srgbClr val="272821"/>
    <a:srgbClr val="9B0014"/>
    <a:srgbClr val="990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C985D-AAD8-841F-E52A-A1E9212A5AE4}" v="78" dt="2022-02-16T11:44:35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6"/>
    <p:restoredTop sz="95184"/>
  </p:normalViewPr>
  <p:slideViewPr>
    <p:cSldViewPr snapToGrid="0">
      <p:cViewPr varScale="1">
        <p:scale>
          <a:sx n="93" d="100"/>
          <a:sy n="93" d="100"/>
        </p:scale>
        <p:origin x="110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CFBF1-CE37-194E-B5E2-ECFD9F5CE51C}" type="doc">
      <dgm:prSet loTypeId="urn:microsoft.com/office/officeart/2005/8/layout/chevron1" loCatId="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endParaRPr lang="it-IT"/>
        </a:p>
      </dgm:t>
    </dgm:pt>
    <dgm:pt modelId="{334650AB-93DD-B64D-83D4-7B437C4516D5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3D2250F-0669-5340-A711-4FC2888C6C87}" type="parTrans" cxnId="{818E8C2A-EA6A-2848-9836-A8CEC8FEC6D9}">
      <dgm:prSet/>
      <dgm:spPr/>
      <dgm:t>
        <a:bodyPr/>
        <a:lstStyle/>
        <a:p>
          <a:endParaRPr lang="it-IT"/>
        </a:p>
      </dgm:t>
    </dgm:pt>
    <dgm:pt modelId="{CB927D7D-59CD-6646-8166-3C9D82E36B32}" type="sibTrans" cxnId="{818E8C2A-EA6A-2848-9836-A8CEC8FEC6D9}">
      <dgm:prSet/>
      <dgm:spPr/>
      <dgm:t>
        <a:bodyPr/>
        <a:lstStyle/>
        <a:p>
          <a:endParaRPr lang="it-IT"/>
        </a:p>
      </dgm:t>
    </dgm:pt>
    <dgm:pt modelId="{22D9D9DC-E19D-D243-95F8-FE49B5A0164E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 </a:t>
          </a:r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works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E2345B28-5BFF-5D42-8DA1-B7C1AC13CE74}" type="parTrans" cxnId="{F5630DD4-B8C9-E344-88F1-1B47C61BDFAA}">
      <dgm:prSet/>
      <dgm:spPr/>
      <dgm:t>
        <a:bodyPr/>
        <a:lstStyle/>
        <a:p>
          <a:endParaRPr lang="it-IT"/>
        </a:p>
      </dgm:t>
    </dgm:pt>
    <dgm:pt modelId="{E06B7085-183F-6046-8373-A028E40664B3}" type="sibTrans" cxnId="{F5630DD4-B8C9-E344-88F1-1B47C61BDFAA}">
      <dgm:prSet/>
      <dgm:spPr/>
      <dgm:t>
        <a:bodyPr/>
        <a:lstStyle/>
        <a:p>
          <a:endParaRPr lang="it-IT"/>
        </a:p>
      </dgm:t>
    </dgm:pt>
    <dgm:pt modelId="{966C2EF3-3EE3-E647-AB6E-FEAB11B86091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A3282C3-96A9-554F-BCB1-3D33EC1AA857}" type="parTrans" cxnId="{C6666B59-A517-C843-8592-BF35E53BB88A}">
      <dgm:prSet/>
      <dgm:spPr/>
      <dgm:t>
        <a:bodyPr/>
        <a:lstStyle/>
        <a:p>
          <a:endParaRPr lang="it-IT"/>
        </a:p>
      </dgm:t>
    </dgm:pt>
    <dgm:pt modelId="{3C3EDB3E-D46A-9345-83B7-015CB7CD223C}" type="sibTrans" cxnId="{C6666B59-A517-C843-8592-BF35E53BB88A}">
      <dgm:prSet/>
      <dgm:spPr/>
      <dgm:t>
        <a:bodyPr/>
        <a:lstStyle/>
        <a:p>
          <a:endParaRPr lang="it-IT"/>
        </a:p>
      </dgm:t>
    </dgm:pt>
    <dgm:pt modelId="{59D1C6C6-8491-E04A-A1B9-2C65DF545E4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gm:t>
    </dgm:pt>
    <dgm:pt modelId="{5992BF5C-F58F-784A-A71D-575B4AE6C863}" type="parTrans" cxnId="{5D058326-C2DE-794F-8818-6522111684C5}">
      <dgm:prSet/>
      <dgm:spPr/>
      <dgm:t>
        <a:bodyPr/>
        <a:lstStyle/>
        <a:p>
          <a:endParaRPr lang="it-IT"/>
        </a:p>
      </dgm:t>
    </dgm:pt>
    <dgm:pt modelId="{72FDC1E1-CAEF-0A4A-AD7D-83F5BE1738C5}" type="sibTrans" cxnId="{5D058326-C2DE-794F-8818-6522111684C5}">
      <dgm:prSet/>
      <dgm:spPr/>
      <dgm:t>
        <a:bodyPr/>
        <a:lstStyle/>
        <a:p>
          <a:endParaRPr lang="it-IT"/>
        </a:p>
      </dgm:t>
    </dgm:pt>
    <dgm:pt modelId="{F4C68BCB-75D1-B343-9BDA-BFF508EB2C76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32B0F30F-5FED-494D-BC7C-A98DEACD99F3}" type="parTrans" cxnId="{092BF6DE-F2DE-D546-97A5-C413AAE80B4D}">
      <dgm:prSet/>
      <dgm:spPr/>
      <dgm:t>
        <a:bodyPr/>
        <a:lstStyle/>
        <a:p>
          <a:endParaRPr lang="it-IT"/>
        </a:p>
      </dgm:t>
    </dgm:pt>
    <dgm:pt modelId="{70DE0D2A-7A2C-E743-AC91-5FBA0A553F91}" type="sibTrans" cxnId="{092BF6DE-F2DE-D546-97A5-C413AAE80B4D}">
      <dgm:prSet/>
      <dgm:spPr/>
      <dgm:t>
        <a:bodyPr/>
        <a:lstStyle/>
        <a:p>
          <a:endParaRPr lang="it-IT"/>
        </a:p>
      </dgm:t>
    </dgm:pt>
    <dgm:pt modelId="{6934E6AE-2933-CF41-B82E-8C154E5FA989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EF5DAE1-D88B-1843-BDC9-BD3F9CF9E645}" type="parTrans" cxnId="{4D5BAFBB-111F-EC42-B9CF-407FD3C68D66}">
      <dgm:prSet/>
      <dgm:spPr/>
      <dgm:t>
        <a:bodyPr/>
        <a:lstStyle/>
        <a:p>
          <a:endParaRPr lang="it-IT"/>
        </a:p>
      </dgm:t>
    </dgm:pt>
    <dgm:pt modelId="{4C1C8084-37B2-9C44-A3AE-DF32A6E7CD4F}" type="sibTrans" cxnId="{4D5BAFBB-111F-EC42-B9CF-407FD3C68D66}">
      <dgm:prSet/>
      <dgm:spPr/>
      <dgm:t>
        <a:bodyPr/>
        <a:lstStyle/>
        <a:p>
          <a:endParaRPr lang="it-IT"/>
        </a:p>
      </dgm:t>
    </dgm:pt>
    <dgm:pt modelId="{D63A3B0E-8B8E-C641-86B4-C3C161AB10DE}" type="pres">
      <dgm:prSet presAssocID="{E46CFBF1-CE37-194E-B5E2-ECFD9F5CE51C}" presName="Name0" presStyleCnt="0">
        <dgm:presLayoutVars>
          <dgm:dir/>
          <dgm:animLvl val="lvl"/>
          <dgm:resizeHandles val="exact"/>
        </dgm:presLayoutVars>
      </dgm:prSet>
      <dgm:spPr/>
    </dgm:pt>
    <dgm:pt modelId="{D3E52B78-A580-134C-A734-6717EBF19286}" type="pres">
      <dgm:prSet presAssocID="{334650AB-93DD-B64D-83D4-7B437C4516D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5161477-3C53-B844-9E92-F0532C6E1F2A}" type="pres">
      <dgm:prSet presAssocID="{CB927D7D-59CD-6646-8166-3C9D82E36B32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9558E75-E581-D542-B4D9-45323057F17D}" type="pres">
      <dgm:prSet presAssocID="{22D9D9DC-E19D-D243-95F8-FE49B5A0164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7105856-2AE2-1E42-A16F-D4B5F1F83728}" type="pres">
      <dgm:prSet presAssocID="{E06B7085-183F-6046-8373-A028E40664B3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6863F2B-026B-0148-86A0-4147C4BB8B33}" type="pres">
      <dgm:prSet presAssocID="{966C2EF3-3EE3-E647-AB6E-FEAB11B8609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4CD13EF-BBBF-8448-9BAB-DE43F06A8AF6}" type="pres">
      <dgm:prSet presAssocID="{3C3EDB3E-D46A-9345-83B7-015CB7CD223C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65CDC58-CA0B-2C41-9BDC-16ED6C0F4870}" type="pres">
      <dgm:prSet presAssocID="{59D1C6C6-8491-E04A-A1B9-2C65DF545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F370D3D-34C6-7D40-97D0-0E3F7D53BA68}" type="pres">
      <dgm:prSet presAssocID="{72FDC1E1-CAEF-0A4A-AD7D-83F5BE1738C5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09DC4C55-8A7D-5B45-866F-9A8883482B94}" type="pres">
      <dgm:prSet presAssocID="{F4C68BCB-75D1-B343-9BDA-BFF508EB2C7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BA851A-FB79-3C48-9228-F9A437B07B86}" type="pres">
      <dgm:prSet presAssocID="{70DE0D2A-7A2C-E743-AC91-5FBA0A553F91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F9F044E-65E5-4F40-8ABF-A566AB18F9D5}" type="pres">
      <dgm:prSet presAssocID="{6934E6AE-2933-CF41-B82E-8C154E5FA98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D058326-C2DE-794F-8818-6522111684C5}" srcId="{E46CFBF1-CE37-194E-B5E2-ECFD9F5CE51C}" destId="{59D1C6C6-8491-E04A-A1B9-2C65DF545E47}" srcOrd="3" destOrd="0" parTransId="{5992BF5C-F58F-784A-A71D-575B4AE6C863}" sibTransId="{72FDC1E1-CAEF-0A4A-AD7D-83F5BE1738C5}"/>
    <dgm:cxn modelId="{818E8C2A-EA6A-2848-9836-A8CEC8FEC6D9}" srcId="{E46CFBF1-CE37-194E-B5E2-ECFD9F5CE51C}" destId="{334650AB-93DD-B64D-83D4-7B437C4516D5}" srcOrd="0" destOrd="0" parTransId="{83D2250F-0669-5340-A711-4FC2888C6C87}" sibTransId="{CB927D7D-59CD-6646-8166-3C9D82E36B32}"/>
    <dgm:cxn modelId="{F5C6EA4A-AB16-9D45-81D7-7D22E02A2A4B}" type="presOf" srcId="{F4C68BCB-75D1-B343-9BDA-BFF508EB2C76}" destId="{09DC4C55-8A7D-5B45-866F-9A8883482B94}" srcOrd="0" destOrd="0" presId="urn:microsoft.com/office/officeart/2005/8/layout/chevron1"/>
    <dgm:cxn modelId="{C6666B59-A517-C843-8592-BF35E53BB88A}" srcId="{E46CFBF1-CE37-194E-B5E2-ECFD9F5CE51C}" destId="{966C2EF3-3EE3-E647-AB6E-FEAB11B86091}" srcOrd="2" destOrd="0" parTransId="{8A3282C3-96A9-554F-BCB1-3D33EC1AA857}" sibTransId="{3C3EDB3E-D46A-9345-83B7-015CB7CD223C}"/>
    <dgm:cxn modelId="{51BF5B61-5422-0348-A6E9-C739868452AE}" type="presOf" srcId="{E46CFBF1-CE37-194E-B5E2-ECFD9F5CE51C}" destId="{D63A3B0E-8B8E-C641-86B4-C3C161AB10DE}" srcOrd="0" destOrd="0" presId="urn:microsoft.com/office/officeart/2005/8/layout/chevron1"/>
    <dgm:cxn modelId="{D85E3F6B-DAC5-ED4B-AD76-3D73948AA940}" type="presOf" srcId="{59D1C6C6-8491-E04A-A1B9-2C65DF545E47}" destId="{B65CDC58-CA0B-2C41-9BDC-16ED6C0F4870}" srcOrd="0" destOrd="0" presId="urn:microsoft.com/office/officeart/2005/8/layout/chevron1"/>
    <dgm:cxn modelId="{AD7FE880-A87C-F441-8387-ED0BD1F2F668}" type="presOf" srcId="{334650AB-93DD-B64D-83D4-7B437C4516D5}" destId="{D3E52B78-A580-134C-A734-6717EBF19286}" srcOrd="0" destOrd="0" presId="urn:microsoft.com/office/officeart/2005/8/layout/chevron1"/>
    <dgm:cxn modelId="{4D5BAFBB-111F-EC42-B9CF-407FD3C68D66}" srcId="{E46CFBF1-CE37-194E-B5E2-ECFD9F5CE51C}" destId="{6934E6AE-2933-CF41-B82E-8C154E5FA989}" srcOrd="5" destOrd="0" parTransId="{8EF5DAE1-D88B-1843-BDC9-BD3F9CF9E645}" sibTransId="{4C1C8084-37B2-9C44-A3AE-DF32A6E7CD4F}"/>
    <dgm:cxn modelId="{728183D2-65FD-EA44-915B-C777F5778EEC}" type="presOf" srcId="{966C2EF3-3EE3-E647-AB6E-FEAB11B86091}" destId="{A6863F2B-026B-0148-86A0-4147C4BB8B33}" srcOrd="0" destOrd="0" presId="urn:microsoft.com/office/officeart/2005/8/layout/chevron1"/>
    <dgm:cxn modelId="{F5630DD4-B8C9-E344-88F1-1B47C61BDFAA}" srcId="{E46CFBF1-CE37-194E-B5E2-ECFD9F5CE51C}" destId="{22D9D9DC-E19D-D243-95F8-FE49B5A0164E}" srcOrd="1" destOrd="0" parTransId="{E2345B28-5BFF-5D42-8DA1-B7C1AC13CE74}" sibTransId="{E06B7085-183F-6046-8373-A028E40664B3}"/>
    <dgm:cxn modelId="{092BF6DE-F2DE-D546-97A5-C413AAE80B4D}" srcId="{E46CFBF1-CE37-194E-B5E2-ECFD9F5CE51C}" destId="{F4C68BCB-75D1-B343-9BDA-BFF508EB2C76}" srcOrd="4" destOrd="0" parTransId="{32B0F30F-5FED-494D-BC7C-A98DEACD99F3}" sibTransId="{70DE0D2A-7A2C-E743-AC91-5FBA0A553F91}"/>
    <dgm:cxn modelId="{D09B38E0-7E4C-B34A-9093-7397BA3F5E05}" type="presOf" srcId="{6934E6AE-2933-CF41-B82E-8C154E5FA989}" destId="{AF9F044E-65E5-4F40-8ABF-A566AB18F9D5}" srcOrd="0" destOrd="0" presId="urn:microsoft.com/office/officeart/2005/8/layout/chevron1"/>
    <dgm:cxn modelId="{65FF35F5-C110-514C-AF39-DA250E9DC7DC}" type="presOf" srcId="{22D9D9DC-E19D-D243-95F8-FE49B5A0164E}" destId="{79558E75-E581-D542-B4D9-45323057F17D}" srcOrd="0" destOrd="0" presId="urn:microsoft.com/office/officeart/2005/8/layout/chevron1"/>
    <dgm:cxn modelId="{FFB3EAEF-9183-C04C-8628-FAD4C1022287}" type="presParOf" srcId="{D63A3B0E-8B8E-C641-86B4-C3C161AB10DE}" destId="{D3E52B78-A580-134C-A734-6717EBF19286}" srcOrd="0" destOrd="0" presId="urn:microsoft.com/office/officeart/2005/8/layout/chevron1"/>
    <dgm:cxn modelId="{B115BE6D-B845-8742-AFE8-476F1A6E8E0A}" type="presParOf" srcId="{D63A3B0E-8B8E-C641-86B4-C3C161AB10DE}" destId="{B5161477-3C53-B844-9E92-F0532C6E1F2A}" srcOrd="1" destOrd="0" presId="urn:microsoft.com/office/officeart/2005/8/layout/chevron1"/>
    <dgm:cxn modelId="{F28F9FD8-B833-754A-A24E-E90E1C9091D7}" type="presParOf" srcId="{D63A3B0E-8B8E-C641-86B4-C3C161AB10DE}" destId="{79558E75-E581-D542-B4D9-45323057F17D}" srcOrd="2" destOrd="0" presId="urn:microsoft.com/office/officeart/2005/8/layout/chevron1"/>
    <dgm:cxn modelId="{287EDB4F-166E-4A4D-9956-A7A8127A8C92}" type="presParOf" srcId="{D63A3B0E-8B8E-C641-86B4-C3C161AB10DE}" destId="{57105856-2AE2-1E42-A16F-D4B5F1F83728}" srcOrd="3" destOrd="0" presId="urn:microsoft.com/office/officeart/2005/8/layout/chevron1"/>
    <dgm:cxn modelId="{066E4B5B-0334-2547-9C92-B2212D99175E}" type="presParOf" srcId="{D63A3B0E-8B8E-C641-86B4-C3C161AB10DE}" destId="{A6863F2B-026B-0148-86A0-4147C4BB8B33}" srcOrd="4" destOrd="0" presId="urn:microsoft.com/office/officeart/2005/8/layout/chevron1"/>
    <dgm:cxn modelId="{FB12B1C8-48A0-DA42-B342-87B32CA861B5}" type="presParOf" srcId="{D63A3B0E-8B8E-C641-86B4-C3C161AB10DE}" destId="{94CD13EF-BBBF-8448-9BAB-DE43F06A8AF6}" srcOrd="5" destOrd="0" presId="urn:microsoft.com/office/officeart/2005/8/layout/chevron1"/>
    <dgm:cxn modelId="{F051DB68-6D77-074E-A1FD-B94252AF0D5C}" type="presParOf" srcId="{D63A3B0E-8B8E-C641-86B4-C3C161AB10DE}" destId="{B65CDC58-CA0B-2C41-9BDC-16ED6C0F4870}" srcOrd="6" destOrd="0" presId="urn:microsoft.com/office/officeart/2005/8/layout/chevron1"/>
    <dgm:cxn modelId="{2BAB0E7D-F866-B543-BC70-241ABBAD064E}" type="presParOf" srcId="{D63A3B0E-8B8E-C641-86B4-C3C161AB10DE}" destId="{9F370D3D-34C6-7D40-97D0-0E3F7D53BA68}" srcOrd="7" destOrd="0" presId="urn:microsoft.com/office/officeart/2005/8/layout/chevron1"/>
    <dgm:cxn modelId="{867FEA92-7CC7-F944-82B7-386C33668505}" type="presParOf" srcId="{D63A3B0E-8B8E-C641-86B4-C3C161AB10DE}" destId="{09DC4C55-8A7D-5B45-866F-9A8883482B94}" srcOrd="8" destOrd="0" presId="urn:microsoft.com/office/officeart/2005/8/layout/chevron1"/>
    <dgm:cxn modelId="{E90E9247-8291-6C4C-9590-1FFD87AACCB8}" type="presParOf" srcId="{D63A3B0E-8B8E-C641-86B4-C3C161AB10DE}" destId="{AABA851A-FB79-3C48-9228-F9A437B07B86}" srcOrd="9" destOrd="0" presId="urn:microsoft.com/office/officeart/2005/8/layout/chevron1"/>
    <dgm:cxn modelId="{3510AB86-5A12-2C4F-A1C0-D88A9B0E8982}" type="presParOf" srcId="{D63A3B0E-8B8E-C641-86B4-C3C161AB10DE}" destId="{AF9F044E-65E5-4F40-8ABF-A566AB18F9D5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52B78-A580-134C-A734-6717EBF19286}">
      <dsp:nvSpPr>
        <dsp:cNvPr id="0" name=""/>
        <dsp:cNvSpPr/>
      </dsp:nvSpPr>
      <dsp:spPr>
        <a:xfrm>
          <a:off x="564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5852" y="417994"/>
        <a:ext cx="1260615" cy="840410"/>
      </dsp:txXfrm>
    </dsp:sp>
    <dsp:sp modelId="{79558E75-E581-D542-B4D9-45323057F17D}">
      <dsp:nvSpPr>
        <dsp:cNvPr id="0" name=""/>
        <dsp:cNvSpPr/>
      </dsp:nvSpPr>
      <dsp:spPr>
        <a:xfrm>
          <a:off x="1896571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 </a:t>
          </a: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works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2316776" y="417994"/>
        <a:ext cx="1260615" cy="840410"/>
      </dsp:txXfrm>
    </dsp:sp>
    <dsp:sp modelId="{A6863F2B-026B-0148-86A0-4147C4BB8B33}">
      <dsp:nvSpPr>
        <dsp:cNvPr id="0" name=""/>
        <dsp:cNvSpPr/>
      </dsp:nvSpPr>
      <dsp:spPr>
        <a:xfrm>
          <a:off x="378749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07699" y="417994"/>
        <a:ext cx="1260615" cy="840410"/>
      </dsp:txXfrm>
    </dsp:sp>
    <dsp:sp modelId="{B65CDC58-CA0B-2C41-9BDC-16ED6C0F4870}">
      <dsp:nvSpPr>
        <dsp:cNvPr id="0" name=""/>
        <dsp:cNvSpPr/>
      </dsp:nvSpPr>
      <dsp:spPr>
        <a:xfrm>
          <a:off x="567841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sp:txBody>
      <dsp:txXfrm>
        <a:off x="6098622" y="417994"/>
        <a:ext cx="1260615" cy="840410"/>
      </dsp:txXfrm>
    </dsp:sp>
    <dsp:sp modelId="{09DC4C55-8A7D-5B45-866F-9A8883482B94}">
      <dsp:nvSpPr>
        <dsp:cNvPr id="0" name=""/>
        <dsp:cNvSpPr/>
      </dsp:nvSpPr>
      <dsp:spPr>
        <a:xfrm>
          <a:off x="7569340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7989545" y="417994"/>
        <a:ext cx="1260615" cy="840410"/>
      </dsp:txXfrm>
    </dsp:sp>
    <dsp:sp modelId="{AF9F044E-65E5-4F40-8ABF-A566AB18F9D5}">
      <dsp:nvSpPr>
        <dsp:cNvPr id="0" name=""/>
        <dsp:cNvSpPr/>
      </dsp:nvSpPr>
      <dsp:spPr>
        <a:xfrm>
          <a:off x="946026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9880469" y="417994"/>
        <a:ext cx="1260615" cy="84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62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1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66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47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26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1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884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82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451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056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81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021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408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18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71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40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0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16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14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47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380619" y="6333134"/>
            <a:ext cx="1760028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fld id="{00000000-1234-1234-1234-123412341234}" type="slidenum">
              <a:rPr lang="it-IT" sz="1300" smtClean="0"/>
              <a:pPr algn="r"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8640" y="1604328"/>
            <a:ext cx="109208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1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98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</a:pPr>
            <a:fld id="{00000000-1234-1234-1234-123412341234}" type="slidenum">
              <a:rPr lang="it-IT" sz="1600" smtClean="0"/>
              <a:pPr>
                <a:lnSpc>
                  <a:spcPct val="93000"/>
                </a:lnSpc>
                <a:buClr>
                  <a:srgbClr val="000000"/>
                </a:buClr>
              </a:pPr>
              <a:t>‹N›</a:t>
            </a:fld>
            <a:endParaRPr lang="it-IT" sz="1300" dirty="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000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16960" y="-184339"/>
            <a:ext cx="10920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10779456" y="6302276"/>
            <a:ext cx="113864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1" tIns="42451" rIns="81651" bIns="42451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CFAB"/>
                </a:buClr>
                <a:buFont typeface="Arial"/>
                <a:buNone/>
              </a:pPr>
              <a:t>‹N›</a:t>
            </a:fld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/21</a:t>
            </a:r>
            <a:endParaRPr lang="en" sz="1800" dirty="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it-IT" sz="1000" smtClean="0">
                <a:solidFill>
                  <a:schemeClr val="dk2"/>
                </a:solidFill>
              </a:rPr>
              <a:pPr algn="r"/>
              <a:t>‹N›</a:t>
            </a:fld>
            <a:endParaRPr lang="it-IT" sz="1000" dirty="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6" y="1446982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2625751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38" y="1657998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9251"/>
            <a:ext cx="12192000" cy="6553171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4" name="Shape 84"/>
          <p:cNvSpPr/>
          <p:nvPr/>
        </p:nvSpPr>
        <p:spPr>
          <a:xfrm>
            <a:off x="0" y="-19249"/>
            <a:ext cx="12192000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Shape 85"/>
          <p:cNvSpPr txBox="1"/>
          <p:nvPr/>
        </p:nvSpPr>
        <p:spPr>
          <a:xfrm>
            <a:off x="1504751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3000"/>
              </a:lnSpc>
            </a:pP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>
            <a:cxnSpLocks/>
          </p:cNvCxnSpPr>
          <p:nvPr/>
        </p:nvCxnSpPr>
        <p:spPr>
          <a:xfrm>
            <a:off x="704656" y="2872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>
            <a:cxnSpLocks/>
          </p:cNvCxnSpPr>
          <p:nvPr/>
        </p:nvCxnSpPr>
        <p:spPr>
          <a:xfrm>
            <a:off x="704656" y="1219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16435" y="221623"/>
            <a:ext cx="313396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812281"/>
            <a:ext cx="12192000" cy="64971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1504700" y="4012730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698288" y="251012"/>
            <a:ext cx="79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313" y="5895639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88">
            <a:extLst>
              <a:ext uri="{FF2B5EF4-FFF2-40B4-BE49-F238E27FC236}">
                <a16:creationId xmlns:a16="http://schemas.microsoft.com/office/drawing/2014/main" id="{7FE987E8-A554-934E-8BD1-E2AC8E059CEC}"/>
              </a:ext>
            </a:extLst>
          </p:cNvPr>
          <p:cNvSpPr txBox="1"/>
          <p:nvPr/>
        </p:nvSpPr>
        <p:spPr>
          <a:xfrm>
            <a:off x="615684" y="1366630"/>
            <a:ext cx="10960632" cy="142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uprum"/>
              </a:rPr>
              <a:t>Instance Segmentation of Urban Street Scenes</a:t>
            </a:r>
            <a:endParaRPr lang="it-IT" sz="3200" dirty="0">
              <a:solidFill>
                <a:schemeClr val="bg1"/>
              </a:solidFill>
              <a:latin typeface="Cuprum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1B465-3B9A-9249-B39B-62D04EAB8288}"/>
              </a:ext>
            </a:extLst>
          </p:cNvPr>
          <p:cNvSpPr txBox="1"/>
          <p:nvPr/>
        </p:nvSpPr>
        <p:spPr>
          <a:xfrm>
            <a:off x="698288" y="4260255"/>
            <a:ext cx="57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Francesco Bari, Eleonora Signor</a:t>
            </a:r>
            <a:endParaRPr lang="it-IT" sz="24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81343E-00C3-6C49-B0DD-F330C8E30838}"/>
              </a:ext>
            </a:extLst>
          </p:cNvPr>
          <p:cNvSpPr txBox="1"/>
          <p:nvPr/>
        </p:nvSpPr>
        <p:spPr>
          <a:xfrm>
            <a:off x="698288" y="4806749"/>
            <a:ext cx="653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and Cognitive Systems - Prof.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Lamberto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Ballan</a:t>
            </a:r>
            <a:endParaRPr lang="en" sz="2400" dirty="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0B9455-4104-874C-89D7-7299AF506070}"/>
              </a:ext>
            </a:extLst>
          </p:cNvPr>
          <p:cNvSpPr txBox="1"/>
          <p:nvPr/>
        </p:nvSpPr>
        <p:spPr>
          <a:xfrm>
            <a:off x="704656" y="5353243"/>
            <a:ext cx="235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21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Febbraio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Architecture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26582" y="1926577"/>
            <a:ext cx="7972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decided</a:t>
            </a:r>
            <a:r>
              <a:rPr lang="it-IT" sz="2200" dirty="0">
                <a:latin typeface="Cuprum" panose="02000506000000020004" pitchFamily="2" charset="0"/>
              </a:rPr>
              <a:t> to use </a:t>
            </a:r>
            <a:r>
              <a:rPr lang="it-IT" sz="2200" b="1" dirty="0">
                <a:latin typeface="Cuprum" panose="02000506000000020004" pitchFamily="2" charset="0"/>
              </a:rPr>
              <a:t>ResNet-101-FPN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a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68A8CF-81A5-7C4B-86CD-539A8042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09" y="2403468"/>
            <a:ext cx="5637616" cy="200409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E4BFECD-0D48-E142-A059-6EFA3AFDF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75" y="2662378"/>
            <a:ext cx="5735625" cy="18758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0C850F8-656E-BE4E-94D9-5CCEC9648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64" y="4446053"/>
            <a:ext cx="4428534" cy="203064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6C0772-E9BE-0940-B5B1-93F53F811ED9}"/>
              </a:ext>
            </a:extLst>
          </p:cNvPr>
          <p:cNvSpPr txBox="1"/>
          <p:nvPr/>
        </p:nvSpPr>
        <p:spPr>
          <a:xfrm>
            <a:off x="426582" y="5187797"/>
            <a:ext cx="59784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In </a:t>
            </a:r>
            <a:r>
              <a:rPr lang="it-IT" sz="2200" dirty="0" err="1">
                <a:latin typeface="Cuprum" panose="02000506000000020004" pitchFamily="2" charset="0"/>
              </a:rPr>
              <a:t>addition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 the bottom </a:t>
            </a:r>
            <a:r>
              <a:rPr lang="it-IT" sz="2200" dirty="0" err="1">
                <a:latin typeface="Cuprum" panose="02000506000000020004" pitchFamily="2" charset="0"/>
              </a:rPr>
              <a:t>module</a:t>
            </a:r>
            <a:r>
              <a:rPr lang="it-IT" sz="2200" dirty="0">
                <a:latin typeface="Cuprum" panose="02000506000000020004" pitchFamily="2" charset="0"/>
              </a:rPr>
              <a:t> of </a:t>
            </a:r>
            <a:r>
              <a:rPr lang="it-IT" sz="2200" b="1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have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instantiated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ProtoNet</a:t>
            </a:r>
            <a:endParaRPr lang="it-IT" sz="2200" b="1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Hyperparameters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5D95EE-D210-8B40-A17C-9AD8D899AB48}"/>
              </a:ext>
            </a:extLst>
          </p:cNvPr>
          <p:cNvSpPr txBox="1"/>
          <p:nvPr/>
        </p:nvSpPr>
        <p:spPr>
          <a:xfrm>
            <a:off x="884975" y="2250142"/>
            <a:ext cx="9993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tried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keep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same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parameters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defined</a:t>
            </a:r>
            <a:r>
              <a:rPr lang="it-IT" sz="2200" dirty="0">
                <a:latin typeface="Cuprum" panose="02000506000000020004" pitchFamily="2" charset="0"/>
              </a:rPr>
              <a:t> in the </a:t>
            </a:r>
            <a:r>
              <a:rPr lang="it-IT" sz="2200" dirty="0" err="1">
                <a:latin typeface="Cuprum" panose="02000506000000020004" pitchFamily="2" charset="0"/>
              </a:rPr>
              <a:t>papers</a:t>
            </a:r>
            <a:r>
              <a:rPr lang="it-IT" sz="2200" dirty="0">
                <a:latin typeface="Cuprum" panose="02000506000000020004" pitchFamily="2" charset="0"/>
              </a:rPr>
              <a:t> (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&amp;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those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did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not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allow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us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run</a:t>
            </a:r>
            <a:r>
              <a:rPr lang="it-IT" sz="2200" dirty="0">
                <a:latin typeface="Cuprum" panose="02000506000000020004" pitchFamily="2" charset="0"/>
              </a:rPr>
              <a:t> on </a:t>
            </a:r>
            <a:r>
              <a:rPr lang="it-IT" sz="2200" dirty="0" err="1">
                <a:latin typeface="Cuprum" panose="02000506000000020004" pitchFamily="2" charset="0"/>
              </a:rPr>
              <a:t>Colab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F12ECCA-D6D9-574C-A375-B6939C3802E4}"/>
              </a:ext>
            </a:extLst>
          </p:cNvPr>
          <p:cNvSpPr txBox="1"/>
          <p:nvPr/>
        </p:nvSpPr>
        <p:spPr>
          <a:xfrm>
            <a:off x="1739402" y="3495618"/>
            <a:ext cx="72859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4.000 for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2.000 for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Batch </a:t>
            </a:r>
            <a:r>
              <a:rPr lang="it-IT" sz="2200" b="1" dirty="0" err="1">
                <a:latin typeface="Cuprum" panose="02000506000000020004" pitchFamily="2" charset="0"/>
              </a:rPr>
              <a:t>size</a:t>
            </a:r>
            <a:r>
              <a:rPr lang="it-IT" sz="2200" b="1" dirty="0">
                <a:latin typeface="Cuprum" panose="02000506000000020004" pitchFamily="2" charset="0"/>
              </a:rPr>
              <a:t> per image: </a:t>
            </a:r>
            <a:r>
              <a:rPr lang="it-IT" sz="2200" dirty="0">
                <a:latin typeface="Cuprum" panose="02000506000000020004" pitchFamily="2" charset="0"/>
              </a:rPr>
              <a:t>128 (default 512)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Images per batch: </a:t>
            </a:r>
            <a:r>
              <a:rPr lang="it-IT" sz="2200" dirty="0">
                <a:latin typeface="Cuprum" panose="02000506000000020004" pitchFamily="2" charset="0"/>
              </a:rPr>
              <a:t>1 (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only</a:t>
            </a:r>
            <a:r>
              <a:rPr lang="it-IT" sz="2200" dirty="0">
                <a:latin typeface="Cuprum" panose="02000506000000020004" pitchFamily="2" charset="0"/>
              </a:rPr>
              <a:t> 1 GPU)</a:t>
            </a:r>
            <a:endParaRPr lang="it-IT" sz="2200" b="1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CE87FC-78AC-E04A-8D08-12876892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473" y="3976755"/>
            <a:ext cx="2146377" cy="21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161592" y="897784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Loss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functions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198E2554-5AA4-644D-B114-CE92E7D36738}"/>
              </a:ext>
            </a:extLst>
          </p:cNvPr>
          <p:cNvCxnSpPr>
            <a:cxnSpLocks/>
          </p:cNvCxnSpPr>
          <p:nvPr/>
        </p:nvCxnSpPr>
        <p:spPr>
          <a:xfrm flipV="1">
            <a:off x="6096000" y="1431958"/>
            <a:ext cx="0" cy="4804197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B9535AA8-4D7B-6043-A2A2-E17A245A1814}"/>
              </a:ext>
            </a:extLst>
          </p:cNvPr>
          <p:cNvSpPr txBox="1"/>
          <p:nvPr/>
        </p:nvSpPr>
        <p:spPr>
          <a:xfrm>
            <a:off x="1717305" y="1708314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Mask</a:t>
            </a:r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R-CNN</a:t>
            </a:r>
          </a:p>
        </p:txBody>
      </p:sp>
      <p:sp>
        <p:nvSpPr>
          <p:cNvPr id="18" name="CasellaDiTesto 3">
            <a:extLst>
              <a:ext uri="{FF2B5EF4-FFF2-40B4-BE49-F238E27FC236}">
                <a16:creationId xmlns:a16="http://schemas.microsoft.com/office/drawing/2014/main" id="{22C33795-6C97-784E-9E66-D503953358C9}"/>
              </a:ext>
            </a:extLst>
          </p:cNvPr>
          <p:cNvSpPr txBox="1"/>
          <p:nvPr/>
        </p:nvSpPr>
        <p:spPr>
          <a:xfrm>
            <a:off x="8215859" y="1708314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BlendMask</a:t>
            </a:r>
            <a:endParaRPr lang="it-IT" sz="3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/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: </a:t>
                </a:r>
                <a:r>
                  <a:rPr lang="it-IT" sz="2000" dirty="0" err="1">
                    <a:latin typeface="Cuprum" panose="02000506000000020004" pitchFamily="2" charset="0"/>
                  </a:rPr>
                  <a:t>classification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endParaRPr lang="it-IT" sz="20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bounding</a:t>
                </a:r>
                <a:r>
                  <a:rPr lang="it-IT" sz="2000" dirty="0">
                    <a:latin typeface="Cuprum" panose="02000506000000020004" pitchFamily="2" charset="0"/>
                  </a:rPr>
                  <a:t>-box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22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average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binary</a:t>
                </a:r>
                <a:r>
                  <a:rPr lang="it-IT" sz="2000" dirty="0">
                    <a:latin typeface="Cuprum" panose="02000506000000020004" pitchFamily="2" charset="0"/>
                  </a:rPr>
                  <a:t> cross-</a:t>
                </a:r>
                <a:r>
                  <a:rPr lang="it-IT" sz="2000" dirty="0" err="1">
                    <a:latin typeface="Cuprum" panose="02000506000000020004" pitchFamily="2" charset="0"/>
                  </a:rPr>
                  <a:t>entropy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blipFill>
                <a:blip r:embed="rId4"/>
                <a:stretch>
                  <a:fillRect l="-1316"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2CEA411-C75F-8142-9E4F-BD2392762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984" y="2626850"/>
            <a:ext cx="2893738" cy="52808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D7F0545-25CE-C342-93DD-D716589B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494" y="2545142"/>
            <a:ext cx="4424347" cy="761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/>
              <p:nvPr/>
            </p:nvSpPr>
            <p:spPr>
              <a:xfrm>
                <a:off x="6612843" y="3902369"/>
                <a:ext cx="5235720" cy="2474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: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sentence</a:t>
                </a:r>
                <a:r>
                  <a:rPr lang="it-IT" sz="2000" dirty="0">
                    <a:latin typeface="Cuprum" panose="02000506000000020004" pitchFamily="2" charset="0"/>
                  </a:rPr>
                  <a:t> in </a:t>
                </a:r>
                <a:r>
                  <a:rPr lang="it-IT" sz="2000" dirty="0" err="1">
                    <a:latin typeface="Cuprum" panose="02000506000000020004" pitchFamily="2" charset="0"/>
                  </a:rPr>
                  <a:t>propositional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logic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defined</a:t>
                </a:r>
                <a:r>
                  <a:rPr lang="it-IT" sz="2000" dirty="0">
                    <a:latin typeface="Cuprum" panose="02000506000000020004" pitchFamily="2" charset="0"/>
                  </a:rPr>
                  <a:t> on </a:t>
                </a:r>
                <a:r>
                  <a:rPr lang="it-IT" sz="2000" dirty="0" err="1">
                    <a:latin typeface="Cuprum" panose="02000506000000020004" pitchFamily="2" charset="0"/>
                  </a:rPr>
                  <a:t>variables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2000" b="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probability vector for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22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semantic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20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43" y="3902369"/>
                <a:ext cx="5235720" cy="2474973"/>
              </a:xfrm>
              <a:prstGeom prst="rect">
                <a:avLst/>
              </a:prstGeom>
              <a:blipFill>
                <a:blip r:embed="rId7"/>
                <a:stretch>
                  <a:fillRect l="-1208" t="-10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29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Evaluation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081CC4-DD0F-F148-A54B-E4D24D631D17}"/>
              </a:ext>
            </a:extLst>
          </p:cNvPr>
          <p:cNvSpPr txBox="1"/>
          <p:nvPr/>
        </p:nvSpPr>
        <p:spPr>
          <a:xfrm>
            <a:off x="1134431" y="1915253"/>
            <a:ext cx="3810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(AP):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67F97B-2078-2641-ADCA-0569798E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84" y="1574285"/>
            <a:ext cx="1978964" cy="1112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/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: the area under the curve of maximum </a:t>
                </a:r>
                <a:r>
                  <a:rPr lang="it-IT" sz="2200" dirty="0" err="1">
                    <a:latin typeface="Cuprum" panose="02000506000000020004" pitchFamily="2" charset="0"/>
                  </a:rPr>
                  <a:t>intersection</a:t>
                </a: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2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2200" dirty="0">
                    <a:latin typeface="Cuprum" panose="02000506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blipFill>
                <a:blip r:embed="rId5"/>
                <a:stretch>
                  <a:fillRect l="-666" t="-5714" r="-832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0D9F084-9852-644B-9D82-5E52F32E8AFB}"/>
              </a:ext>
            </a:extLst>
          </p:cNvPr>
          <p:cNvSpPr txBox="1"/>
          <p:nvPr/>
        </p:nvSpPr>
        <p:spPr>
          <a:xfrm>
            <a:off x="2798620" y="3399392"/>
            <a:ext cx="982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 err="1">
                <a:latin typeface="Cuprum" panose="02000506000000020004" pitchFamily="2" charset="0"/>
              </a:rPr>
              <a:t>Recall</a:t>
            </a:r>
            <a:endParaRPr lang="it-IT" sz="2200" u="sng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B53BE0-1DF0-7A48-AB94-6E16C6997687}"/>
              </a:ext>
            </a:extLst>
          </p:cNvPr>
          <p:cNvSpPr txBox="1"/>
          <p:nvPr/>
        </p:nvSpPr>
        <p:spPr>
          <a:xfrm>
            <a:off x="8156489" y="3399391"/>
            <a:ext cx="1322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>
                <a:latin typeface="Cuprum" panose="02000506000000020004" pitchFamily="2" charset="0"/>
              </a:rPr>
              <a:t>Precision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E986801-0921-9540-B44A-CE762DA8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467" y="3856961"/>
            <a:ext cx="3250842" cy="80841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C9E6EAA-30E8-BA4F-982B-7CE61C783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085" y="3830278"/>
            <a:ext cx="3278632" cy="79585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EBE6D87-5B9D-604D-AB3C-61FABCE61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607" y="1034584"/>
            <a:ext cx="1761337" cy="176133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280B0A2-FEAA-5C4C-AAD4-98BD58ED4917}"/>
              </a:ext>
            </a:extLst>
          </p:cNvPr>
          <p:cNvSpPr txBox="1"/>
          <p:nvPr/>
        </p:nvSpPr>
        <p:spPr>
          <a:xfrm>
            <a:off x="995891" y="5283715"/>
            <a:ext cx="69381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AP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averaged</a:t>
            </a:r>
            <a:r>
              <a:rPr lang="it-IT" sz="2200" dirty="0">
                <a:latin typeface="Cuprum" panose="02000506000000020004" pitchFamily="2" charset="0"/>
              </a:rPr>
              <a:t> over </a:t>
            </a:r>
            <a:r>
              <a:rPr lang="it-IT" sz="2200" dirty="0" err="1">
                <a:latin typeface="Cuprum" panose="02000506000000020004" pitchFamily="2" charset="0"/>
              </a:rPr>
              <a:t>Intersection</a:t>
            </a:r>
            <a:r>
              <a:rPr lang="it-IT" sz="2200" dirty="0">
                <a:latin typeface="Cuprum" panose="02000506000000020004" pitchFamily="2" charset="0"/>
              </a:rPr>
              <a:t> over Union (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) </a:t>
            </a:r>
            <a:r>
              <a:rPr lang="it-IT" sz="2200" dirty="0" err="1">
                <a:latin typeface="Cuprum" panose="02000506000000020004" pitchFamily="2" charset="0"/>
              </a:rPr>
              <a:t>values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10 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thresholds</a:t>
            </a:r>
            <a:r>
              <a:rPr lang="it-IT" sz="2200" dirty="0">
                <a:latin typeface="Cuprum" panose="02000506000000020004" pitchFamily="2" charset="0"/>
              </a:rPr>
              <a:t> from the </a:t>
            </a:r>
            <a:r>
              <a:rPr lang="it-IT" sz="2200" dirty="0" err="1">
                <a:latin typeface="Cuprum" panose="02000506000000020004" pitchFamily="2" charset="0"/>
              </a:rPr>
              <a:t>range</a:t>
            </a:r>
            <a:r>
              <a:rPr lang="it-IT" sz="2200" dirty="0">
                <a:latin typeface="Cuprum" panose="02000506000000020004" pitchFamily="2" charset="0"/>
              </a:rPr>
              <a:t> .50:.05:.95 and from </a:t>
            </a:r>
            <a:r>
              <a:rPr lang="it-IT" sz="2200" dirty="0" err="1">
                <a:latin typeface="Cuprum" panose="02000506000000020004" pitchFamily="2" charset="0"/>
              </a:rPr>
              <a:t>these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are </a:t>
            </a:r>
            <a:r>
              <a:rPr lang="it-IT" sz="2200" dirty="0" err="1">
                <a:latin typeface="Cuprum" panose="02000506000000020004" pitchFamily="2" charset="0"/>
              </a:rPr>
              <a:t>extracted</a:t>
            </a:r>
            <a:r>
              <a:rPr lang="it-IT" sz="2200" dirty="0">
                <a:latin typeface="Cuprum" panose="02000506000000020004" pitchFamily="2" charset="0"/>
              </a:rPr>
              <a:t> the 100 </a:t>
            </a:r>
            <a:r>
              <a:rPr lang="it-IT" sz="2200" dirty="0" err="1">
                <a:latin typeface="Cuprum" panose="02000506000000020004" pitchFamily="2" charset="0"/>
              </a:rPr>
              <a:t>detections</a:t>
            </a:r>
            <a:r>
              <a:rPr lang="it-IT" sz="2200" dirty="0">
                <a:latin typeface="Cuprum" panose="02000506000000020004" pitchFamily="2" charset="0"/>
              </a:rPr>
              <a:t> with the </a:t>
            </a:r>
            <a:r>
              <a:rPr lang="it-IT" sz="2200" dirty="0" err="1">
                <a:latin typeface="Cuprum" panose="02000506000000020004" pitchFamily="2" charset="0"/>
              </a:rPr>
              <a:t>highest</a:t>
            </a:r>
            <a:r>
              <a:rPr lang="it-IT" sz="2200" dirty="0">
                <a:latin typeface="Cuprum" panose="02000506000000020004" pitchFamily="2" charset="0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235255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Experiments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DD6B89-93E8-5B46-94AA-E4B3E1926A98}"/>
              </a:ext>
            </a:extLst>
          </p:cNvPr>
          <p:cNvSpPr txBox="1"/>
          <p:nvPr/>
        </p:nvSpPr>
        <p:spPr>
          <a:xfrm>
            <a:off x="2164738" y="2704174"/>
            <a:ext cx="1907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Backbones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Frozen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FDA09C-8AAF-F146-A054-726575DD3BA8}"/>
              </a:ext>
            </a:extLst>
          </p:cNvPr>
          <p:cNvSpPr txBox="1"/>
          <p:nvPr/>
        </p:nvSpPr>
        <p:spPr>
          <a:xfrm>
            <a:off x="1118538" y="2175913"/>
            <a:ext cx="4642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Define</a:t>
            </a:r>
            <a:r>
              <a:rPr lang="it-IT" sz="2200" dirty="0">
                <a:latin typeface="Cuprum" panose="02000506000000020004" pitchFamily="2" charset="0"/>
              </a:rPr>
              <a:t> ’’Ideal 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’’ via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EE27BD0-8FD1-A845-AC01-7FDEBC86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249" y="1165520"/>
            <a:ext cx="2020785" cy="2020785"/>
          </a:xfrm>
          <a:prstGeom prst="rect">
            <a:avLst/>
          </a:prstGeom>
        </p:spPr>
      </p:pic>
      <p:pic>
        <p:nvPicPr>
          <p:cNvPr id="19" name="Immagine 18" descr="Immagine che contiene strada, esterni&#10;&#10;Descrizione generata automaticamente">
            <a:extLst>
              <a:ext uri="{FF2B5EF4-FFF2-40B4-BE49-F238E27FC236}">
                <a16:creationId xmlns:a16="http://schemas.microsoft.com/office/drawing/2014/main" id="{88A68A6E-2111-1346-BE79-4C4B28C23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637" y="4147976"/>
            <a:ext cx="5055100" cy="2527550"/>
          </a:xfrm>
          <a:prstGeom prst="rect">
            <a:avLst/>
          </a:prstGeom>
        </p:spPr>
      </p:pic>
      <p:pic>
        <p:nvPicPr>
          <p:cNvPr id="21" name="Immagine 20" descr="Immagine che contiene cielo, esterni, albero, strada&#10;&#10;Descrizione generata automaticamente">
            <a:extLst>
              <a:ext uri="{FF2B5EF4-FFF2-40B4-BE49-F238E27FC236}">
                <a16:creationId xmlns:a16="http://schemas.microsoft.com/office/drawing/2014/main" id="{88511C59-D537-F24B-AC40-7B5335E60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62" y="4153826"/>
            <a:ext cx="4493420" cy="25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Backbones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4CCA0E5-1F50-B84D-97D9-443502EA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1357"/>
            <a:ext cx="6470274" cy="3567613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3240912-D00B-C84B-B485-C5CD332BB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39" y="3844335"/>
            <a:ext cx="6019494" cy="207774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E499FAB-10D9-EC45-8A7C-877DC36F0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160" y="1151504"/>
            <a:ext cx="2072256" cy="20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4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Frozen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Layers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209689-CF16-4B4B-B10C-C1FC2726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980" y="1016050"/>
            <a:ext cx="1348167" cy="1348167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0A9D670-7FB6-6B4C-A87D-529107E07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" y="2666594"/>
            <a:ext cx="5956542" cy="2856011"/>
          </a:xfrm>
          <a:prstGeom prst="rect">
            <a:avLst/>
          </a:prstGeom>
        </p:spPr>
      </p:pic>
      <p:pic>
        <p:nvPicPr>
          <p:cNvPr id="14" name="Immagine 1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29C10EF-EF45-DE45-975F-FA1D8FF92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909" y="2665167"/>
            <a:ext cx="6096483" cy="286519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2A6A157-5017-234E-9FE0-0C1D0CDE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263" y="1014636"/>
            <a:ext cx="1349581" cy="13495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38ECE92-529D-EC4C-A85C-5F741867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48" y="1014636"/>
            <a:ext cx="1349581" cy="13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Ideal </a:t>
            </a:r>
            <a:r>
              <a:rPr lang="it-IT" sz="3200" u="sng" dirty="0" err="1">
                <a:latin typeface="Cuprum" panose="02000506000000020004" pitchFamily="2" charset="0"/>
              </a:rPr>
              <a:t>Models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FD35003-F37F-0C4C-9D08-FDE247F53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48" y="2343473"/>
            <a:ext cx="9947903" cy="434255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A296908-E9B3-E447-A37B-096595719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2368" y="878672"/>
            <a:ext cx="1389257" cy="13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Conclusion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63616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One</a:t>
            </a:r>
            <a:r>
              <a:rPr lang="it-IT" sz="2200" b="1" dirty="0">
                <a:latin typeface="Cuprum" panose="02000506000000020004" pitchFamily="2" charset="0"/>
              </a:rPr>
              <a:t>-stage and anchor box-free </a:t>
            </a:r>
            <a:r>
              <a:rPr lang="it-IT" sz="2200" b="1" dirty="0" err="1">
                <a:latin typeface="Cuprum" panose="02000506000000020004" pitchFamily="2" charset="0"/>
              </a:rPr>
              <a:t>techniques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suitably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perform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better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than</a:t>
            </a:r>
            <a:r>
              <a:rPr lang="it-IT" sz="2200" dirty="0">
                <a:latin typeface="Cuprum" panose="02000506000000020004" pitchFamily="2" charset="0"/>
              </a:rPr>
              <a:t> box-</a:t>
            </a:r>
            <a:r>
              <a:rPr lang="it-IT" sz="2200" dirty="0" err="1">
                <a:latin typeface="Cuprum" panose="02000506000000020004" pitchFamily="2" charset="0"/>
              </a:rPr>
              <a:t>based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two</a:t>
            </a:r>
            <a:r>
              <a:rPr lang="it-IT" sz="2200" dirty="0">
                <a:latin typeface="Cuprum" panose="02000506000000020004" pitchFamily="2" charset="0"/>
              </a:rPr>
              <a:t>-stage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Caused</a:t>
            </a:r>
            <a:r>
              <a:rPr lang="it-IT" sz="2200" dirty="0">
                <a:latin typeface="Cuprum" panose="02000506000000020004" pitchFamily="2" charset="0"/>
              </a:rPr>
              <a:t> by the </a:t>
            </a:r>
            <a:r>
              <a:rPr lang="it-IT" sz="2200" dirty="0" err="1">
                <a:latin typeface="Cuprum" panose="02000506000000020004" pitchFamily="2" charset="0"/>
              </a:rPr>
              <a:t>hybridisation</a:t>
            </a:r>
            <a:r>
              <a:rPr lang="it-IT" sz="2200" dirty="0">
                <a:latin typeface="Cuprum" panose="02000506000000020004" pitchFamily="2" charset="0"/>
              </a:rPr>
              <a:t> of top-down and bottom-up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r>
              <a:rPr lang="it-IT" sz="2200" dirty="0">
                <a:latin typeface="Cuprum" panose="02000506000000020004" pitchFamily="2" charset="0"/>
              </a:rPr>
              <a:t> and the </a:t>
            </a:r>
            <a:r>
              <a:rPr lang="it-IT" sz="2200" dirty="0" err="1">
                <a:latin typeface="Cuprum" panose="02000506000000020004" pitchFamily="2" charset="0"/>
              </a:rPr>
              <a:t>detection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unanchored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objects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2DF4A9C-0D1D-3946-8762-74202091AE54}"/>
              </a:ext>
            </a:extLst>
          </p:cNvPr>
          <p:cNvSpPr/>
          <p:nvPr/>
        </p:nvSpPr>
        <p:spPr>
          <a:xfrm>
            <a:off x="6958739" y="1790239"/>
            <a:ext cx="4522060" cy="212365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9" descr="Immagine che contiene tazza, tazzina da caffè&#10;&#10;Descrizione generata automaticamente">
            <a:extLst>
              <a:ext uri="{FF2B5EF4-FFF2-40B4-BE49-F238E27FC236}">
                <a16:creationId xmlns:a16="http://schemas.microsoft.com/office/drawing/2014/main" id="{069087CB-2848-5840-B7BC-E642D4F3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59" y="2233670"/>
            <a:ext cx="1797586" cy="11953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68126-5E70-5A4E-AEA4-A572F4DE18A2}"/>
              </a:ext>
            </a:extLst>
          </p:cNvPr>
          <p:cNvSpPr txBox="1"/>
          <p:nvPr/>
        </p:nvSpPr>
        <p:spPr>
          <a:xfrm>
            <a:off x="8388270" y="2301989"/>
            <a:ext cx="318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solidFill>
                  <a:srgbClr val="00B050"/>
                </a:solidFill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wins</a:t>
            </a:r>
            <a:r>
              <a:rPr lang="it-IT" sz="2200" dirty="0">
                <a:latin typeface="Cuprum" panose="02000506000000020004" pitchFamily="2" charset="0"/>
              </a:rPr>
              <a:t> in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and Time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8" name="Immagine 15">
            <a:extLst>
              <a:ext uri="{FF2B5EF4-FFF2-40B4-BE49-F238E27FC236}">
                <a16:creationId xmlns:a16="http://schemas.microsoft.com/office/drawing/2014/main" id="{1C37BB4B-7939-D241-8B77-A6E2F172E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51" y="4649206"/>
            <a:ext cx="1790689" cy="177490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D151FAB-A1F6-F941-B09C-004E057CE21F}"/>
              </a:ext>
            </a:extLst>
          </p:cNvPr>
          <p:cNvSpPr txBox="1"/>
          <p:nvPr/>
        </p:nvSpPr>
        <p:spPr>
          <a:xfrm>
            <a:off x="3178257" y="5405159"/>
            <a:ext cx="4849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Is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it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possible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to do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better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?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5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42746" y="1123812"/>
            <a:ext cx="6361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A box-free stage </a:t>
            </a:r>
            <a:r>
              <a:rPr lang="it-IT" sz="2200" dirty="0" err="1">
                <a:latin typeface="Cuprum" panose="02000506000000020004" pitchFamily="2" charset="0"/>
              </a:rPr>
              <a:t>approach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combined</a:t>
            </a:r>
            <a:r>
              <a:rPr lang="it-IT" sz="2200" dirty="0">
                <a:latin typeface="Cuprum" panose="02000506000000020004" pitchFamily="2" charset="0"/>
              </a:rPr>
              <a:t> with </a:t>
            </a:r>
            <a:r>
              <a:rPr lang="it-IT" sz="2200" dirty="0" err="1">
                <a:latin typeface="Cuprum" panose="02000506000000020004" pitchFamily="2" charset="0"/>
              </a:rPr>
              <a:t>matrix</a:t>
            </a:r>
            <a:r>
              <a:rPr lang="it-IT" sz="2200" dirty="0">
                <a:latin typeface="Cuprum" panose="02000506000000020004" pitchFamily="2" charset="0"/>
              </a:rPr>
              <a:t> NMS, </a:t>
            </a:r>
            <a:r>
              <a:rPr lang="it-IT" sz="2200" dirty="0" err="1">
                <a:latin typeface="Cuprum" panose="02000506000000020004" pitchFamily="2" charset="0"/>
              </a:rPr>
              <a:t>such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>
                <a:latin typeface="Cuprum" panose="02000506000000020004" pitchFamily="2" charset="0"/>
              </a:rPr>
              <a:t>SOLOv2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demonstrated</a:t>
            </a:r>
            <a:r>
              <a:rPr lang="it-IT" sz="2200" dirty="0">
                <a:latin typeface="Cuprum" panose="02000506000000020004" pitchFamily="2" charset="0"/>
              </a:rPr>
              <a:t> to be </a:t>
            </a:r>
            <a:r>
              <a:rPr lang="it-IT" sz="2200" dirty="0" err="1">
                <a:latin typeface="Cuprum" panose="02000506000000020004" pitchFamily="2" charset="0"/>
              </a:rPr>
              <a:t>very</a:t>
            </a:r>
            <a:r>
              <a:rPr lang="it-IT" sz="2200" dirty="0">
                <a:latin typeface="Cuprum" panose="02000506000000020004" pitchFamily="2" charset="0"/>
              </a:rPr>
              <a:t> competitive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BC175D-17FD-7E43-9BDE-03526DDAC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422" y="741679"/>
            <a:ext cx="5387578" cy="3921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B08E07-FB89-C04E-9321-5A279632E9BB}"/>
              </a:ext>
            </a:extLst>
          </p:cNvPr>
          <p:cNvSpPr txBox="1"/>
          <p:nvPr/>
        </p:nvSpPr>
        <p:spPr>
          <a:xfrm>
            <a:off x="396842" y="3589150"/>
            <a:ext cx="6361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Deep</a:t>
            </a:r>
            <a:r>
              <a:rPr lang="it-IT" sz="2200" b="1" dirty="0">
                <a:latin typeface="Cuprum" panose="02000506000000020004" pitchFamily="2" charset="0"/>
              </a:rPr>
              <a:t> Snake </a:t>
            </a:r>
            <a:r>
              <a:rPr lang="it-IT" sz="2200" dirty="0" err="1">
                <a:latin typeface="Cuprum" panose="02000506000000020004" pitchFamily="2" charset="0"/>
              </a:rPr>
              <a:t>outperforms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in </a:t>
            </a:r>
            <a:r>
              <a:rPr lang="it-IT" sz="2200" dirty="0" err="1">
                <a:latin typeface="Cuprum" panose="02000506000000020004" pitchFamily="2" charset="0"/>
              </a:rPr>
              <a:t>inference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speed</a:t>
            </a:r>
            <a:r>
              <a:rPr lang="it-IT" sz="2200" dirty="0">
                <a:latin typeface="Cuprum" panose="02000506000000020004" pitchFamily="2" charset="0"/>
              </a:rPr>
              <a:t> and AP</a:t>
            </a:r>
          </a:p>
        </p:txBody>
      </p:sp>
      <p:pic>
        <p:nvPicPr>
          <p:cNvPr id="17" name="Immagine 1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07C2365-3162-FE4C-A1AA-67F01A158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13" y="4340120"/>
            <a:ext cx="6927742" cy="23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9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44B7D66F-421C-5441-B4B1-D57B6D1F89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871556"/>
              </p:ext>
            </p:extLst>
          </p:nvPr>
        </p:nvGraphicFramePr>
        <p:xfrm>
          <a:off x="312531" y="3673217"/>
          <a:ext cx="11566938" cy="167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EAF8C2-49F8-6749-8A19-0078AB415C6E}"/>
              </a:ext>
            </a:extLst>
          </p:cNvPr>
          <p:cNvSpPr txBox="1"/>
          <p:nvPr/>
        </p:nvSpPr>
        <p:spPr>
          <a:xfrm>
            <a:off x="457357" y="1438714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Table</a:t>
            </a:r>
            <a:r>
              <a:rPr lang="it-IT" sz="3200" u="sng" dirty="0">
                <a:latin typeface="Cuprum" panose="02000506000000020004" pitchFamily="2" charset="0"/>
              </a:rPr>
              <a:t> of </a:t>
            </a:r>
            <a:r>
              <a:rPr lang="it-IT" sz="3200" u="sng" dirty="0" err="1">
                <a:latin typeface="Cuprum" panose="02000506000000020004" pitchFamily="2" charset="0"/>
              </a:rPr>
              <a:t>contents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14" name="Immagine 13" descr="Immagine che contiene medusa, ctenoforo, idrozoo&#10;&#10;Descrizione generata automaticamente">
            <a:extLst>
              <a:ext uri="{FF2B5EF4-FFF2-40B4-BE49-F238E27FC236}">
                <a16:creationId xmlns:a16="http://schemas.microsoft.com/office/drawing/2014/main" id="{A63AE68B-658A-BD44-9EC7-988360AFA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3935" y="980611"/>
            <a:ext cx="3644816" cy="2540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15704393-CB5F-054F-B4A8-78F850574BC9}"/>
              </a:ext>
            </a:extLst>
          </p:cNvPr>
          <p:cNvSpPr/>
          <p:nvPr/>
        </p:nvSpPr>
        <p:spPr>
          <a:xfrm rot="16200000">
            <a:off x="1891949" y="3524681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FE905DE0-C1E5-BB4E-9550-AE5B3F7F9E11}"/>
              </a:ext>
            </a:extLst>
          </p:cNvPr>
          <p:cNvSpPr/>
          <p:nvPr/>
        </p:nvSpPr>
        <p:spPr>
          <a:xfrm rot="5400000">
            <a:off x="5688095" y="18495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B36370E-7AD7-B945-81C4-368BEEC7A103}"/>
              </a:ext>
            </a:extLst>
          </p:cNvPr>
          <p:cNvSpPr/>
          <p:nvPr/>
        </p:nvSpPr>
        <p:spPr>
          <a:xfrm rot="16200000">
            <a:off x="9595080" y="35233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3">
            <a:extLst>
              <a:ext uri="{FF2B5EF4-FFF2-40B4-BE49-F238E27FC236}">
                <a16:creationId xmlns:a16="http://schemas.microsoft.com/office/drawing/2014/main" id="{DDB45CE1-B999-5D41-A662-F4FDB847E7FC}"/>
              </a:ext>
            </a:extLst>
          </p:cNvPr>
          <p:cNvSpPr txBox="1"/>
          <p:nvPr/>
        </p:nvSpPr>
        <p:spPr>
          <a:xfrm>
            <a:off x="5411847" y="2966036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HOW ?</a:t>
            </a:r>
          </a:p>
        </p:txBody>
      </p:sp>
      <p:sp>
        <p:nvSpPr>
          <p:cNvPr id="25" name="CasellaDiTesto 3">
            <a:extLst>
              <a:ext uri="{FF2B5EF4-FFF2-40B4-BE49-F238E27FC236}">
                <a16:creationId xmlns:a16="http://schemas.microsoft.com/office/drawing/2014/main" id="{FA6823D4-C6EA-174A-BFB7-BD903E1E810F}"/>
              </a:ext>
            </a:extLst>
          </p:cNvPr>
          <p:cNvSpPr txBox="1"/>
          <p:nvPr/>
        </p:nvSpPr>
        <p:spPr>
          <a:xfrm>
            <a:off x="1615700" y="5669775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WHY ?</a:t>
            </a:r>
          </a:p>
        </p:txBody>
      </p:sp>
      <p:sp>
        <p:nvSpPr>
          <p:cNvPr id="26" name="CasellaDiTesto 3">
            <a:extLst>
              <a:ext uri="{FF2B5EF4-FFF2-40B4-BE49-F238E27FC236}">
                <a16:creationId xmlns:a16="http://schemas.microsoft.com/office/drawing/2014/main" id="{9F644C8A-1EA3-B14A-8376-2EF7B145FAC6}"/>
              </a:ext>
            </a:extLst>
          </p:cNvPr>
          <p:cNvSpPr txBox="1"/>
          <p:nvPr/>
        </p:nvSpPr>
        <p:spPr>
          <a:xfrm>
            <a:off x="9318832" y="5669775"/>
            <a:ext cx="125746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WHAT ?</a:t>
            </a:r>
          </a:p>
        </p:txBody>
      </p:sp>
    </p:spTree>
    <p:extLst>
      <p:ext uri="{BB962C8B-B14F-4D97-AF65-F5344CB8AC3E}">
        <p14:creationId xmlns:p14="http://schemas.microsoft.com/office/powerpoint/2010/main" val="14907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369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Possible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extensions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11254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Improve</a:t>
            </a:r>
            <a:r>
              <a:rPr lang="it-IT" sz="2200" dirty="0">
                <a:latin typeface="Cuprum" panose="02000506000000020004" pitchFamily="2" charset="0"/>
              </a:rPr>
              <a:t> the performance of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by </a:t>
            </a:r>
            <a:r>
              <a:rPr lang="it-IT" sz="2200" dirty="0" err="1">
                <a:latin typeface="Cuprum" panose="02000506000000020004" pitchFamily="2" charset="0"/>
              </a:rPr>
              <a:t>trying</a:t>
            </a:r>
            <a:r>
              <a:rPr lang="it-IT" sz="2200" dirty="0">
                <a:latin typeface="Cuprum" panose="02000506000000020004" pitchFamily="2" charset="0"/>
              </a:rPr>
              <a:t> to use </a:t>
            </a:r>
            <a:r>
              <a:rPr lang="it-IT" sz="2200" dirty="0" err="1">
                <a:latin typeface="Cuprum" panose="02000506000000020004" pitchFamily="2" charset="0"/>
              </a:rPr>
              <a:t>Deep</a:t>
            </a:r>
            <a:r>
              <a:rPr lang="it-IT" sz="2200" dirty="0">
                <a:latin typeface="Cuprum" panose="02000506000000020004" pitchFamily="2" charset="0"/>
              </a:rPr>
              <a:t> Snake </a:t>
            </a:r>
            <a:r>
              <a:rPr lang="it-IT" sz="2200" b="1" dirty="0" err="1">
                <a:latin typeface="Cuprum" panose="02000506000000020004" pitchFamily="2" charset="0"/>
              </a:rPr>
              <a:t>contour-based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approach</a:t>
            </a:r>
            <a:r>
              <a:rPr lang="it-IT" sz="2200" b="1" dirty="0">
                <a:latin typeface="Cuprum" panose="02000506000000020004" pitchFamily="2" charset="0"/>
              </a:rPr>
              <a:t> for </a:t>
            </a:r>
            <a:r>
              <a:rPr lang="it-IT" sz="2200" b="1" dirty="0" err="1">
                <a:latin typeface="Cuprum" panose="02000506000000020004" pitchFamily="2" charset="0"/>
              </a:rPr>
              <a:t>detecting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object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bounding</a:t>
            </a:r>
            <a:r>
              <a:rPr lang="it-IT" sz="2200" b="1" dirty="0">
                <a:latin typeface="Cuprum" panose="02000506000000020004" pitchFamily="2" charset="0"/>
              </a:rPr>
              <a:t> boxes</a:t>
            </a:r>
            <a:r>
              <a:rPr lang="it-IT" sz="2200" dirty="0">
                <a:latin typeface="Cuprum" panose="02000506000000020004" pitchFamily="2" charset="0"/>
              </a:rPr>
              <a:t> of an image</a:t>
            </a:r>
          </a:p>
        </p:txBody>
      </p:sp>
      <p:pic>
        <p:nvPicPr>
          <p:cNvPr id="15" name="Immagine 12">
            <a:extLst>
              <a:ext uri="{FF2B5EF4-FFF2-40B4-BE49-F238E27FC236}">
                <a16:creationId xmlns:a16="http://schemas.microsoft.com/office/drawing/2014/main" id="{D32CEBB8-9FE5-D043-9A78-B5D4DA8D3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" r="254" b="4054"/>
          <a:stretch/>
        </p:blipFill>
        <p:spPr>
          <a:xfrm>
            <a:off x="6854786" y="2769693"/>
            <a:ext cx="4810745" cy="34718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7DB8480-101A-4E41-9D37-4B724119C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009" y="2966249"/>
            <a:ext cx="3178882" cy="3631688"/>
          </a:xfrm>
          <a:prstGeom prst="rect">
            <a:avLst/>
          </a:prstGeom>
        </p:spPr>
      </p:pic>
      <p:sp>
        <p:nvSpPr>
          <p:cNvPr id="13" name="Più 12">
            <a:extLst>
              <a:ext uri="{FF2B5EF4-FFF2-40B4-BE49-F238E27FC236}">
                <a16:creationId xmlns:a16="http://schemas.microsoft.com/office/drawing/2014/main" id="{068C3D92-1258-B548-A663-5599B48ED5FF}"/>
              </a:ext>
            </a:extLst>
          </p:cNvPr>
          <p:cNvSpPr/>
          <p:nvPr/>
        </p:nvSpPr>
        <p:spPr>
          <a:xfrm>
            <a:off x="5082218" y="3848251"/>
            <a:ext cx="1080000" cy="1080000"/>
          </a:xfrm>
          <a:prstGeom prst="mathPlus">
            <a:avLst/>
          </a:prstGeom>
          <a:ln w="1905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91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917CFF-BDFD-E34B-9F83-4942ED767B62}"/>
              </a:ext>
            </a:extLst>
          </p:cNvPr>
          <p:cNvSpPr/>
          <p:nvPr/>
        </p:nvSpPr>
        <p:spPr>
          <a:xfrm>
            <a:off x="3912894" y="3136612"/>
            <a:ext cx="4366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3200" dirty="0" err="1">
                <a:latin typeface="Cuprum" panose="02000506000000020004" pitchFamily="2" charset="0"/>
              </a:rPr>
              <a:t>That’s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all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folks</a:t>
            </a:r>
            <a:r>
              <a:rPr lang="it-IT" sz="3200" dirty="0">
                <a:latin typeface="Cuprum"/>
                <a:ea typeface="Cuprum"/>
                <a:cs typeface="Cuprum"/>
                <a:sym typeface="Cuprum"/>
              </a:rPr>
              <a:t>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E6F11E-C747-6543-8432-4351039A73EE}"/>
              </a:ext>
            </a:extLst>
          </p:cNvPr>
          <p:cNvSpPr txBox="1"/>
          <p:nvPr/>
        </p:nvSpPr>
        <p:spPr>
          <a:xfrm>
            <a:off x="405246" y="4704500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Francesco Bari </a:t>
            </a:r>
            <a:endParaRPr lang="it-IT" dirty="0">
              <a:latin typeface="+mn-lt"/>
            </a:endParaRPr>
          </a:p>
          <a:p>
            <a:r>
              <a:rPr lang="it-IT" sz="1400" dirty="0">
                <a:effectLst/>
                <a:latin typeface="+mn-lt"/>
              </a:rPr>
              <a:t>francesco.bari.2@studenti.unipd.it </a:t>
            </a:r>
            <a:endParaRPr lang="it-IT" dirty="0">
              <a:latin typeface="+mn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4B899E-FC1D-0044-AD89-12A66218CA95}"/>
              </a:ext>
            </a:extLst>
          </p:cNvPr>
          <p:cNvSpPr txBox="1"/>
          <p:nvPr/>
        </p:nvSpPr>
        <p:spPr>
          <a:xfrm>
            <a:off x="405246" y="5769006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Eleonora Signor </a:t>
            </a:r>
            <a:endParaRPr lang="it-IT" dirty="0">
              <a:latin typeface="+mn-lt"/>
            </a:endParaRPr>
          </a:p>
          <a:p>
            <a:r>
              <a:rPr lang="it-IT" sz="1400" dirty="0" err="1">
                <a:effectLst/>
                <a:latin typeface="+mn-lt"/>
              </a:rPr>
              <a:t>eleonora.signor@studenti.unipd.it</a:t>
            </a:r>
            <a:r>
              <a:rPr lang="it-IT" sz="1400" dirty="0">
                <a:effectLst/>
                <a:latin typeface="+mn-lt"/>
              </a:rPr>
              <a:t> 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75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D87520-E9AF-3A4C-A3D1-C1B0B2D9A179}"/>
              </a:ext>
            </a:extLst>
          </p:cNvPr>
          <p:cNvSpPr txBox="1"/>
          <p:nvPr/>
        </p:nvSpPr>
        <p:spPr>
          <a:xfrm>
            <a:off x="457357" y="1438714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Goal</a:t>
            </a:r>
            <a:r>
              <a:rPr lang="it-IT" sz="3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AC52C9-F3F5-2643-B7FA-D5B177734DEB}"/>
              </a:ext>
            </a:extLst>
          </p:cNvPr>
          <p:cNvSpPr txBox="1"/>
          <p:nvPr/>
        </p:nvSpPr>
        <p:spPr>
          <a:xfrm>
            <a:off x="3255174" y="1437893"/>
            <a:ext cx="7431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latin typeface="Cuprum" panose="02000506000000020004" pitchFamily="2" charset="0"/>
              </a:rPr>
              <a:t>Instance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Segmentation</a:t>
            </a:r>
            <a:r>
              <a:rPr lang="it-IT" sz="3200" dirty="0">
                <a:latin typeface="Cuprum" panose="02000506000000020004" pitchFamily="2" charset="0"/>
              </a:rPr>
              <a:t> of Urban Street Scenes</a:t>
            </a:r>
          </a:p>
        </p:txBody>
      </p:sp>
      <p:pic>
        <p:nvPicPr>
          <p:cNvPr id="12" name="Immagine 11" descr="Immagine che contiene testo, erba, pecora&#10;&#10;Descrizione generata automaticamente">
            <a:extLst>
              <a:ext uri="{FF2B5EF4-FFF2-40B4-BE49-F238E27FC236}">
                <a16:creationId xmlns:a16="http://schemas.microsoft.com/office/drawing/2014/main" id="{33C3A2A0-38BB-9F4F-B38B-7ED462EEC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82" y="2753133"/>
            <a:ext cx="6686485" cy="3188249"/>
          </a:xfrm>
          <a:prstGeom prst="rect">
            <a:avLst/>
          </a:prstGeom>
        </p:spPr>
      </p:pic>
      <p:pic>
        <p:nvPicPr>
          <p:cNvPr id="7" name="Immagine 6" descr="Immagine che contiene strada, via, scena, esterni&#10;&#10;Descrizione generata automaticamente">
            <a:extLst>
              <a:ext uri="{FF2B5EF4-FFF2-40B4-BE49-F238E27FC236}">
                <a16:creationId xmlns:a16="http://schemas.microsoft.com/office/drawing/2014/main" id="{1B657B40-242D-1349-99DA-8EA702F3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7" y="2853166"/>
            <a:ext cx="3907320" cy="2808386"/>
          </a:xfrm>
          <a:prstGeom prst="rect">
            <a:avLst/>
          </a:prstGeom>
        </p:spPr>
      </p:pic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1DD03694-A70E-1E4B-8BA5-B482329573E4}"/>
              </a:ext>
            </a:extLst>
          </p:cNvPr>
          <p:cNvSpPr/>
          <p:nvPr/>
        </p:nvSpPr>
        <p:spPr>
          <a:xfrm>
            <a:off x="2149545" y="1646794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34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1081159"/>
            <a:ext cx="733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Mask</a:t>
            </a:r>
            <a:r>
              <a:rPr lang="it-IT" sz="3200" u="sng" dirty="0">
                <a:latin typeface="Cuprum" panose="02000506000000020004" pitchFamily="2" charset="0"/>
              </a:rPr>
              <a:t> R-CNN</a:t>
            </a:r>
            <a:r>
              <a:rPr lang="it-IT" sz="3200" dirty="0">
                <a:latin typeface="Cuprum" panose="02000506000000020004" pitchFamily="2" charset="0"/>
              </a:rPr>
              <a:t>: Box-</a:t>
            </a:r>
            <a:r>
              <a:rPr lang="it-IT" sz="3200" dirty="0" err="1">
                <a:latin typeface="Cuprum" panose="02000506000000020004" pitchFamily="2" charset="0"/>
              </a:rPr>
              <a:t>based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two</a:t>
            </a:r>
            <a:r>
              <a:rPr lang="it-IT" sz="3200" dirty="0">
                <a:latin typeface="Cuprum" panose="02000506000000020004" pitchFamily="2" charset="0"/>
              </a:rPr>
              <a:t> stage </a:t>
            </a:r>
            <a:r>
              <a:rPr lang="it-IT" sz="3200" dirty="0" err="1">
                <a:latin typeface="Cuprum" panose="02000506000000020004" pitchFamily="2" charset="0"/>
              </a:rPr>
              <a:t>approch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1274325" y="2093994"/>
            <a:ext cx="578395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Generates</a:t>
            </a:r>
            <a:r>
              <a:rPr lang="it-IT" sz="2200" dirty="0">
                <a:latin typeface="Cuprum" panose="02000506000000020004" pitchFamily="2" charset="0"/>
              </a:rPr>
              <a:t> a </a:t>
            </a:r>
            <a:r>
              <a:rPr lang="it-IT" sz="2200" dirty="0" err="1">
                <a:latin typeface="Cuprum" panose="02000506000000020004" pitchFamily="2" charset="0"/>
              </a:rPr>
              <a:t>segmentation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for 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instance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Region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Proposal</a:t>
            </a:r>
            <a:r>
              <a:rPr lang="it-IT" sz="2200" dirty="0">
                <a:latin typeface="Cuprum" panose="02000506000000020004" pitchFamily="2" charset="0"/>
              </a:rPr>
              <a:t> Network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Class </a:t>
            </a:r>
            <a:r>
              <a:rPr lang="it-IT" sz="2200" dirty="0" err="1">
                <a:latin typeface="Cuprum" panose="02000506000000020004" pitchFamily="2" charset="0"/>
              </a:rPr>
              <a:t>label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bounding</a:t>
            </a:r>
            <a:r>
              <a:rPr lang="it-IT" sz="2200" dirty="0">
                <a:latin typeface="Cuprum" panose="02000506000000020004" pitchFamily="2" charset="0"/>
              </a:rPr>
              <a:t> box offset and </a:t>
            </a:r>
            <a:r>
              <a:rPr lang="it-IT" sz="2200" dirty="0" err="1">
                <a:latin typeface="Cuprum" panose="02000506000000020004" pitchFamily="2" charset="0"/>
              </a:rPr>
              <a:t>object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r>
              <a:rPr lang="it-IT" sz="2200" dirty="0">
                <a:latin typeface="Cuprum" panose="02000506000000020004" pitchFamily="2" charset="0"/>
              </a:rPr>
              <a:t> and head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RoIAlign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AFF406-AC39-0C4F-AD59-F7DFC15F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03" y="4187293"/>
            <a:ext cx="5202524" cy="238323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F5EDCB-8E4C-3849-9E7C-6155A9CA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77" y="919552"/>
            <a:ext cx="4092039" cy="3544934"/>
          </a:xfrm>
          <a:prstGeom prst="rect">
            <a:avLst/>
          </a:prstGeom>
        </p:spPr>
      </p:pic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614574" y="5018913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COMPLICATED SCENARIOS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CFE36959-DFEF-6C43-BE5B-2986C0AB8BDA}"/>
              </a:ext>
            </a:extLst>
          </p:cNvPr>
          <p:cNvSpPr txBox="1"/>
          <p:nvPr/>
        </p:nvSpPr>
        <p:spPr>
          <a:xfrm>
            <a:off x="7614575" y="5803184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MULTI-TASK NETWORK</a:t>
            </a:r>
          </a:p>
        </p:txBody>
      </p:sp>
      <p:pic>
        <p:nvPicPr>
          <p:cNvPr id="18" name="Immagine 25">
            <a:extLst>
              <a:ext uri="{FF2B5EF4-FFF2-40B4-BE49-F238E27FC236}">
                <a16:creationId xmlns:a16="http://schemas.microsoft.com/office/drawing/2014/main" id="{13608ED9-8942-C543-BEBC-022F2C9BE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4992570"/>
            <a:ext cx="514350" cy="514350"/>
          </a:xfrm>
          <a:prstGeom prst="rect">
            <a:avLst/>
          </a:prstGeom>
        </p:spPr>
      </p:pic>
      <p:pic>
        <p:nvPicPr>
          <p:cNvPr id="19" name="Immagine 25">
            <a:extLst>
              <a:ext uri="{FF2B5EF4-FFF2-40B4-BE49-F238E27FC236}">
                <a16:creationId xmlns:a16="http://schemas.microsoft.com/office/drawing/2014/main" id="{58D0B38D-6C5C-B644-AE0E-5A98B8CFF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5776841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967659"/>
            <a:ext cx="823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BlendMask</a:t>
            </a:r>
            <a:r>
              <a:rPr lang="it-IT" sz="3200" dirty="0">
                <a:latin typeface="Cuprum" panose="02000506000000020004" pitchFamily="2" charset="0"/>
              </a:rPr>
              <a:t>: Anchor box-free </a:t>
            </a:r>
            <a:r>
              <a:rPr lang="it-IT" sz="3200" dirty="0" err="1">
                <a:latin typeface="Cuprum" panose="02000506000000020004" pitchFamily="2" charset="0"/>
              </a:rPr>
              <a:t>one</a:t>
            </a:r>
            <a:r>
              <a:rPr lang="it-IT" sz="3200" dirty="0">
                <a:latin typeface="Cuprum" panose="02000506000000020004" pitchFamily="2" charset="0"/>
              </a:rPr>
              <a:t>-stage </a:t>
            </a:r>
            <a:r>
              <a:rPr lang="it-IT" sz="3200" dirty="0" err="1">
                <a:latin typeface="Cuprum" panose="02000506000000020004" pitchFamily="2" charset="0"/>
              </a:rPr>
              <a:t>approach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6837890" y="2028616"/>
            <a:ext cx="53976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Cuprum" panose="02000506000000020004" pitchFamily="2" charset="0"/>
              </a:rPr>
              <a:t>-  Bottom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deals</a:t>
            </a:r>
            <a:r>
              <a:rPr lang="it-IT" sz="2200" dirty="0">
                <a:latin typeface="Cuprum" panose="02000506000000020004" pitchFamily="2" charset="0"/>
              </a:rPr>
              <a:t> with the production of the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Top </a:t>
            </a:r>
            <a:r>
              <a:rPr lang="it-IT" sz="2200" b="1" dirty="0" err="1">
                <a:latin typeface="Cuprum" panose="02000506000000020004" pitchFamily="2" charset="0"/>
              </a:rPr>
              <a:t>layer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>
                <a:latin typeface="Cuprum" panose="02000506000000020004" pitchFamily="2" charset="0"/>
              </a:rPr>
              <a:t>a single </a:t>
            </a:r>
            <a:r>
              <a:rPr lang="it-IT" sz="2200" dirty="0" err="1">
                <a:latin typeface="Cuprum" panose="02000506000000020004" pitchFamily="2" charset="0"/>
              </a:rPr>
              <a:t>convolution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one</a:t>
            </a:r>
            <a:r>
              <a:rPr lang="it-IT" sz="2200" dirty="0">
                <a:latin typeface="Cuprum" panose="02000506000000020004" pitchFamily="2" charset="0"/>
              </a:rPr>
              <a:t> for 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tower</a:t>
            </a:r>
            <a:r>
              <a:rPr lang="it-IT" sz="2200" dirty="0">
                <a:latin typeface="Cuprum" panose="02000506000000020004" pitchFamily="2" charset="0"/>
              </a:rPr>
              <a:t>. </a:t>
            </a:r>
            <a:r>
              <a:rPr lang="it-IT" sz="2200" dirty="0" err="1">
                <a:latin typeface="Cuprum" panose="02000506000000020004" pitchFamily="2" charset="0"/>
              </a:rPr>
              <a:t>Predictions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attention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instances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Blender</a:t>
            </a:r>
            <a:r>
              <a:rPr lang="it-IT" sz="2200" b="1" dirty="0">
                <a:latin typeface="Cuprum" panose="02000506000000020004" pitchFamily="2" charset="0"/>
              </a:rPr>
              <a:t>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combines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r>
              <a:rPr lang="it-IT" sz="2200" dirty="0">
                <a:latin typeface="Cuprum" panose="02000506000000020004" pitchFamily="2" charset="0"/>
              </a:rPr>
              <a:t> with </a:t>
            </a:r>
            <a:r>
              <a:rPr lang="it-IT" sz="2200" dirty="0" err="1">
                <a:latin typeface="Cuprum" panose="02000506000000020004" pitchFamily="2" charset="0"/>
              </a:rPr>
              <a:t>attentions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541893" y="5526579"/>
            <a:ext cx="4743681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00B050"/>
                </a:solidFill>
                <a:latin typeface="Cuprum" panose="02000506000000020004" pitchFamily="2" charset="0"/>
                <a:cs typeface="Calibri"/>
              </a:rPr>
              <a:t>BETTER IN TIME AND PRECISION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E3FF8C-3A97-4243-B7F0-E372073E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" y="4156793"/>
            <a:ext cx="6694555" cy="260258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3AD2BA-EEBD-7841-89DB-CD2D89CF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2" y="1712251"/>
            <a:ext cx="6728803" cy="2391910"/>
          </a:xfrm>
          <a:prstGeom prst="rect">
            <a:avLst/>
          </a:prstGeom>
        </p:spPr>
      </p:pic>
      <p:pic>
        <p:nvPicPr>
          <p:cNvPr id="20" name="Immagine 4">
            <a:extLst>
              <a:ext uri="{FF2B5EF4-FFF2-40B4-BE49-F238E27FC236}">
                <a16:creationId xmlns:a16="http://schemas.microsoft.com/office/drawing/2014/main" id="{C185133C-3AC1-E14A-A517-9679DB42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793" y="5526579"/>
            <a:ext cx="4191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4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3">
            <a:extLst>
              <a:ext uri="{FF2B5EF4-FFF2-40B4-BE49-F238E27FC236}">
                <a16:creationId xmlns:a16="http://schemas.microsoft.com/office/drawing/2014/main" id="{7443598F-9D53-4345-97D2-74E794032E47}"/>
              </a:ext>
            </a:extLst>
          </p:cNvPr>
          <p:cNvSpPr txBox="1"/>
          <p:nvPr/>
        </p:nvSpPr>
        <p:spPr>
          <a:xfrm>
            <a:off x="399798" y="1054107"/>
            <a:ext cx="1487717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SOLOv2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3EAF6D30-790B-5441-BF32-B61539BCCA58}"/>
              </a:ext>
            </a:extLst>
          </p:cNvPr>
          <p:cNvSpPr txBox="1"/>
          <p:nvPr/>
        </p:nvSpPr>
        <p:spPr>
          <a:xfrm>
            <a:off x="6751482" y="1054106"/>
            <a:ext cx="2194299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DEEP SNAKE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03F056-3A93-BB44-91B5-1A7E805EC30A}"/>
              </a:ext>
            </a:extLst>
          </p:cNvPr>
          <p:cNvSpPr txBox="1"/>
          <p:nvPr/>
        </p:nvSpPr>
        <p:spPr>
          <a:xfrm>
            <a:off x="399798" y="1638881"/>
            <a:ext cx="4612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u="sng" dirty="0">
                <a:latin typeface="Cuprum" panose="02000506000000020004" pitchFamily="2" charset="0"/>
              </a:rPr>
              <a:t>Box-free </a:t>
            </a:r>
            <a:r>
              <a:rPr lang="it-IT" sz="2800" u="sng" dirty="0" err="1">
                <a:latin typeface="Cuprum" panose="02000506000000020004" pitchFamily="2" charset="0"/>
              </a:rPr>
              <a:t>one</a:t>
            </a:r>
            <a:r>
              <a:rPr lang="it-IT" sz="2800" u="sng" dirty="0">
                <a:latin typeface="Cuprum" panose="02000506000000020004" pitchFamily="2" charset="0"/>
              </a:rPr>
              <a:t>-stage </a:t>
            </a:r>
            <a:r>
              <a:rPr lang="it-IT" sz="2800" u="sng" dirty="0" err="1">
                <a:latin typeface="Cuprum" panose="02000506000000020004" pitchFamily="2" charset="0"/>
              </a:rPr>
              <a:t>approach</a:t>
            </a:r>
            <a:endParaRPr lang="it-IT" sz="2800" u="sng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EA212FC-F7C8-8248-B5FA-3EAA59645538}"/>
              </a:ext>
            </a:extLst>
          </p:cNvPr>
          <p:cNvSpPr txBox="1"/>
          <p:nvPr/>
        </p:nvSpPr>
        <p:spPr>
          <a:xfrm>
            <a:off x="572749" y="2403556"/>
            <a:ext cx="5686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kernel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prediction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feature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learning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Matrix non-maximum </a:t>
            </a:r>
            <a:r>
              <a:rPr lang="it-IT" sz="2000" dirty="0" err="1">
                <a:latin typeface="Cuprum" panose="02000506000000020004" pitchFamily="2" charset="0"/>
              </a:rPr>
              <a:t>suppression</a:t>
            </a:r>
            <a:r>
              <a:rPr lang="it-IT" sz="2000" dirty="0">
                <a:latin typeface="Cuprum" panose="02000506000000020004" pitchFamily="2" charset="0"/>
              </a:rPr>
              <a:t> (NMS)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6BCC5EC-D469-4746-92E7-B532AE56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85" y="3352897"/>
            <a:ext cx="4585221" cy="30885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B3D122F-9552-B249-A937-F04400AF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548" y="3429000"/>
            <a:ext cx="5750082" cy="266422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2BF4460-EED0-5C4E-84ED-FAECF7098FC7}"/>
              </a:ext>
            </a:extLst>
          </p:cNvPr>
          <p:cNvSpPr txBox="1"/>
          <p:nvPr/>
        </p:nvSpPr>
        <p:spPr>
          <a:xfrm>
            <a:off x="6751482" y="1642078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u="sng" dirty="0" err="1">
                <a:latin typeface="Cuprum" panose="02000506000000020004" pitchFamily="2" charset="0"/>
              </a:rPr>
              <a:t>Contour-based</a:t>
            </a:r>
            <a:r>
              <a:rPr lang="it-IT" sz="2800" u="sng" dirty="0">
                <a:latin typeface="Cuprum" panose="02000506000000020004" pitchFamily="2" charset="0"/>
              </a:rPr>
              <a:t> </a:t>
            </a:r>
            <a:r>
              <a:rPr lang="it-IT" sz="2800" u="sng" dirty="0" err="1">
                <a:latin typeface="Cuprum" panose="02000506000000020004" pitchFamily="2" charset="0"/>
              </a:rPr>
              <a:t>approach</a:t>
            </a:r>
            <a:endParaRPr lang="it-IT" sz="2800" u="sng" dirty="0">
              <a:latin typeface="Cuprum" panose="02000506000000020004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85CE8B5-5709-7441-B5B6-E4F7DBC6F38D}"/>
              </a:ext>
            </a:extLst>
          </p:cNvPr>
          <p:cNvSpPr txBox="1"/>
          <p:nvPr/>
        </p:nvSpPr>
        <p:spPr>
          <a:xfrm>
            <a:off x="7013904" y="2403556"/>
            <a:ext cx="4623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Initial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contour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proposal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iteratively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deforms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Circular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Convolution</a:t>
            </a:r>
            <a:endParaRPr lang="it-IT" sz="20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2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Cityscapes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2005983"/>
            <a:ext cx="7972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Benchmarks</a:t>
            </a:r>
            <a:r>
              <a:rPr lang="it-IT" sz="2000" dirty="0">
                <a:latin typeface="Cuprum" panose="02000506000000020004" pitchFamily="2" charset="0"/>
              </a:rPr>
              <a:t> and large-scale </a:t>
            </a:r>
            <a:r>
              <a:rPr lang="it-IT" sz="2000" dirty="0" err="1">
                <a:latin typeface="Cuprum" panose="02000506000000020004" pitchFamily="2" charset="0"/>
              </a:rPr>
              <a:t>datasets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urban</a:t>
            </a:r>
            <a:r>
              <a:rPr lang="it-IT" sz="2000" dirty="0">
                <a:latin typeface="Cuprum" panose="02000506000000020004" pitchFamily="2" charset="0"/>
              </a:rPr>
              <a:t> scene </a:t>
            </a:r>
            <a:r>
              <a:rPr lang="it-IT" sz="2000" dirty="0" err="1">
                <a:latin typeface="Cuprum" panose="02000506000000020004" pitchFamily="2" charset="0"/>
              </a:rPr>
              <a:t>understanding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Video </a:t>
            </a:r>
            <a:r>
              <a:rPr lang="it-IT" sz="2000" dirty="0" err="1">
                <a:latin typeface="Cuprum" panose="02000506000000020004" pitchFamily="2" charset="0"/>
              </a:rPr>
              <a:t>sequences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recorded</a:t>
            </a:r>
            <a:r>
              <a:rPr lang="it-IT" sz="2000" dirty="0">
                <a:latin typeface="Cuprum" panose="02000506000000020004" pitchFamily="2" charset="0"/>
              </a:rPr>
              <a:t> in 50 </a:t>
            </a:r>
            <a:r>
              <a:rPr lang="it-IT" sz="2000" dirty="0" err="1">
                <a:latin typeface="Cuprum" panose="02000506000000020004" pitchFamily="2" charset="0"/>
              </a:rPr>
              <a:t>different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cities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High-</a:t>
            </a:r>
            <a:r>
              <a:rPr lang="it-IT" sz="2000" dirty="0" err="1">
                <a:latin typeface="Cuprum" panose="02000506000000020004" pitchFamily="2" charset="0"/>
              </a:rPr>
              <a:t>quality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annotations</a:t>
            </a:r>
            <a:r>
              <a:rPr lang="it-IT" sz="2000" dirty="0">
                <a:latin typeface="Cuprum" panose="02000506000000020004" pitchFamily="2" charset="0"/>
              </a:rPr>
              <a:t> or/and </a:t>
            </a:r>
            <a:r>
              <a:rPr lang="it-IT" sz="2000" dirty="0" err="1">
                <a:latin typeface="Cuprum" panose="02000506000000020004" pitchFamily="2" charset="0"/>
              </a:rPr>
              <a:t>coarse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gtFine</a:t>
            </a:r>
            <a:r>
              <a:rPr lang="it-IT" sz="2000" dirty="0">
                <a:latin typeface="Cuprum" panose="02000506000000020004" pitchFamily="2" charset="0"/>
              </a:rPr>
              <a:t> &amp; leftImg8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A84D3A-4C62-D646-9879-45207886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1" y="3735620"/>
            <a:ext cx="7841516" cy="11631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04BEFCE-7A88-9946-A599-C36A48F70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486" y="946830"/>
            <a:ext cx="3661930" cy="1830965"/>
          </a:xfrm>
          <a:prstGeom prst="rect">
            <a:avLst/>
          </a:prstGeom>
        </p:spPr>
      </p:pic>
      <p:pic>
        <p:nvPicPr>
          <p:cNvPr id="15" name="Immagine 14" descr="Immagine che contiene testo, strada, esterni, via&#10;&#10;Descrizione generata automaticamente">
            <a:extLst>
              <a:ext uri="{FF2B5EF4-FFF2-40B4-BE49-F238E27FC236}">
                <a16:creationId xmlns:a16="http://schemas.microsoft.com/office/drawing/2014/main" id="{917DAD2E-B063-7843-93EF-65DFBC764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486" y="3067787"/>
            <a:ext cx="3661930" cy="18309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3475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train</a:t>
            </a:r>
            <a:r>
              <a:rPr lang="it-IT" sz="2000" dirty="0">
                <a:latin typeface="Cuprum" panose="02000506000000020004" pitchFamily="2" charset="0"/>
              </a:rPr>
              <a:t>/val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1525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5000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classes</a:t>
            </a:r>
            <a:endParaRPr lang="it-IT" sz="2000" dirty="0">
              <a:latin typeface="Cuprum" panose="02000506000000020004" pitchFamily="2" charset="0"/>
            </a:endParaRPr>
          </a:p>
        </p:txBody>
      </p:sp>
      <p:pic>
        <p:nvPicPr>
          <p:cNvPr id="21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EE2DF0AA-86FF-0A48-86A1-71289F79B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5802" y="5771188"/>
            <a:ext cx="1558813" cy="914840"/>
          </a:xfrm>
          <a:prstGeom prst="rect">
            <a:avLst/>
          </a:prstGeom>
        </p:spPr>
      </p:pic>
      <p:sp>
        <p:nvSpPr>
          <p:cNvPr id="22" name="CasellaDiTesto 3">
            <a:extLst>
              <a:ext uri="{FF2B5EF4-FFF2-40B4-BE49-F238E27FC236}">
                <a16:creationId xmlns:a16="http://schemas.microsoft.com/office/drawing/2014/main" id="{2925AF05-9BEB-F440-A62E-60B45F73387C}"/>
              </a:ext>
            </a:extLst>
          </p:cNvPr>
          <p:cNvSpPr txBox="1"/>
          <p:nvPr/>
        </p:nvSpPr>
        <p:spPr>
          <a:xfrm>
            <a:off x="4308768" y="6025118"/>
            <a:ext cx="735676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u="sng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PROBLEM</a:t>
            </a:r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: 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always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images in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good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weather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conditions</a:t>
            </a:r>
            <a:endParaRPr lang="it-IT" sz="2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602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WildDash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1909706"/>
            <a:ext cx="797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Benchmark suite and </a:t>
            </a:r>
            <a:r>
              <a:rPr lang="it-IT" sz="2000" dirty="0" err="1">
                <a:latin typeface="Cuprum" panose="02000506000000020004" pitchFamily="2" charset="0"/>
              </a:rPr>
              <a:t>dataset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instance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segmentation</a:t>
            </a:r>
            <a:r>
              <a:rPr lang="it-IT" sz="2000" dirty="0">
                <a:latin typeface="Cuprum" panose="02000506000000020004" pitchFamily="2" charset="0"/>
              </a:rPr>
              <a:t> for the </a:t>
            </a:r>
            <a:r>
              <a:rPr lang="it-IT" sz="2000" dirty="0" err="1">
                <a:latin typeface="Cuprum" panose="02000506000000020004" pitchFamily="2" charset="0"/>
              </a:rPr>
              <a:t>automotive</a:t>
            </a:r>
            <a:r>
              <a:rPr lang="it-IT" sz="2000" dirty="0">
                <a:latin typeface="Cuprum" panose="02000506000000020004" pitchFamily="2" charset="0"/>
              </a:rPr>
              <a:t> domain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Scenarios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such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rain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darkness</a:t>
            </a:r>
            <a:r>
              <a:rPr lang="it-IT" sz="2000" dirty="0">
                <a:latin typeface="Cuprum" panose="02000506000000020004" pitchFamily="2" charset="0"/>
              </a:rPr>
              <a:t> and road cover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public </a:t>
            </a:r>
            <a:r>
              <a:rPr lang="it-IT" sz="2000" dirty="0" err="1">
                <a:latin typeface="Cuprum" panose="02000506000000020004" pitchFamily="2" charset="0"/>
              </a:rPr>
              <a:t>gt</a:t>
            </a:r>
            <a:r>
              <a:rPr lang="it-IT" sz="2000" dirty="0">
                <a:latin typeface="Cuprum" panose="02000506000000020004" pitchFamily="2" charset="0"/>
              </a:rPr>
              <a:t> package</a:t>
            </a:r>
          </a:p>
          <a:p>
            <a:r>
              <a:rPr lang="it-IT" sz="2000" dirty="0">
                <a:latin typeface="Cuprum" panose="02000506000000020004" pitchFamily="2" charset="0"/>
              </a:rPr>
              <a:t> 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3405</a:t>
            </a:r>
            <a:r>
              <a:rPr lang="it-IT" sz="2000" dirty="0">
                <a:latin typeface="Cuprum"/>
              </a:rPr>
              <a:t> </a:t>
            </a:r>
            <a:r>
              <a:rPr lang="it-IT" sz="2000" dirty="0" err="1">
                <a:latin typeface="Cuprum"/>
              </a:rPr>
              <a:t>train</a:t>
            </a:r>
            <a:r>
              <a:rPr lang="it-IT" sz="2000" dirty="0">
                <a:latin typeface="Cuprum"/>
              </a:rPr>
              <a:t> images</a:t>
            </a:r>
            <a:endParaRPr lang="it-IT" sz="20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851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4256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13</a:t>
            </a:r>
            <a:r>
              <a:rPr lang="it-IT" sz="2000" dirty="0">
                <a:latin typeface="Cuprum"/>
              </a:rPr>
              <a:t> classes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2725776-8465-4240-A275-7E26A1A83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592" y="3124087"/>
            <a:ext cx="3659824" cy="205865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24D538-1B51-1D49-BA3E-EE2EE101F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592" y="879015"/>
            <a:ext cx="3664679" cy="206138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1212C71-4861-8C45-8FA1-CE442E28B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61" y="3558367"/>
            <a:ext cx="7690155" cy="1477912"/>
          </a:xfrm>
          <a:prstGeom prst="rect">
            <a:avLst/>
          </a:prstGeom>
        </p:spPr>
      </p:pic>
      <p:sp>
        <p:nvSpPr>
          <p:cNvPr id="23" name="Elaborazione 8">
            <a:extLst>
              <a:ext uri="{FF2B5EF4-FFF2-40B4-BE49-F238E27FC236}">
                <a16:creationId xmlns:a16="http://schemas.microsoft.com/office/drawing/2014/main" id="{7EB25869-7760-7D4C-865A-062E9C3F9858}"/>
              </a:ext>
            </a:extLst>
          </p:cNvPr>
          <p:cNvSpPr/>
          <p:nvPr/>
        </p:nvSpPr>
        <p:spPr>
          <a:xfrm>
            <a:off x="9759101" y="5687937"/>
            <a:ext cx="1441373" cy="615108"/>
          </a:xfrm>
          <a:prstGeom prst="flowChartProcess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25400">
            <a:solidFill>
              <a:srgbClr val="99051A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99051A"/>
                </a:solidFill>
                <a:cs typeface="Arial"/>
              </a:rPr>
              <a:t>CHALLENGES</a:t>
            </a:r>
            <a:endParaRPr lang="it-IT" b="1" dirty="0">
              <a:solidFill>
                <a:srgbClr val="99051A"/>
              </a:solidFill>
            </a:endParaRPr>
          </a:p>
        </p:txBody>
      </p:sp>
      <p:pic>
        <p:nvPicPr>
          <p:cNvPr id="5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117056-6274-459D-B39A-C3084EB99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959" y="5347752"/>
            <a:ext cx="1077503" cy="13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7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Method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778824" y="2197893"/>
            <a:ext cx="79720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Detectron2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AdelaiDet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Ideal 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found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during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Metrics</a:t>
            </a:r>
            <a:r>
              <a:rPr lang="it-IT" sz="2200" dirty="0">
                <a:latin typeface="Cuprum" panose="02000506000000020004" pitchFamily="2" charset="0"/>
              </a:rPr>
              <a:t> for </a:t>
            </a:r>
            <a:r>
              <a:rPr lang="it-IT" sz="2200" dirty="0" err="1">
                <a:latin typeface="Cuprum" panose="02000506000000020004" pitchFamily="2" charset="0"/>
              </a:rPr>
              <a:t>concretise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concept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comparison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7" name="Immagine 24">
            <a:extLst>
              <a:ext uri="{FF2B5EF4-FFF2-40B4-BE49-F238E27FC236}">
                <a16:creationId xmlns:a16="http://schemas.microsoft.com/office/drawing/2014/main" id="{BDF74683-00E6-914E-AAB3-15A22DEE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9" y="5249575"/>
            <a:ext cx="6569238" cy="1202025"/>
          </a:xfrm>
          <a:prstGeom prst="rect">
            <a:avLst/>
          </a:prstGeom>
        </p:spPr>
      </p:pic>
      <p:pic>
        <p:nvPicPr>
          <p:cNvPr id="20" name="Immagine 25">
            <a:extLst>
              <a:ext uri="{FF2B5EF4-FFF2-40B4-BE49-F238E27FC236}">
                <a16:creationId xmlns:a16="http://schemas.microsoft.com/office/drawing/2014/main" id="{C7BF146E-A1C0-1240-8E8F-44CDC0EEC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042" y="1058979"/>
            <a:ext cx="2602786" cy="26117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577541-48A9-E74E-A0E8-FFC93CFB7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117" y="1055569"/>
            <a:ext cx="2175509" cy="21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656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6934</TotalTime>
  <Words>912</Words>
  <Application>Microsoft Macintosh PowerPoint</Application>
  <PresentationFormat>Widescreen</PresentationFormat>
  <Paragraphs>182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Cuprum</vt:lpstr>
      <vt:lpstr>Calibri</vt:lpstr>
      <vt:lpstr>Cambria Math</vt:lpstr>
      <vt:lpstr>Arial</vt:lpstr>
      <vt:lpstr>Wingdings</vt:lpstr>
      <vt:lpstr>Custom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BARI</dc:creator>
  <cp:lastModifiedBy>FRANCESCO BARI</cp:lastModifiedBy>
  <cp:revision>218</cp:revision>
  <dcterms:created xsi:type="dcterms:W3CDTF">2020-09-17T13:29:54Z</dcterms:created>
  <dcterms:modified xsi:type="dcterms:W3CDTF">2022-02-16T15:49:37Z</dcterms:modified>
</cp:coreProperties>
</file>